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7" r:id="rId3"/>
    <p:sldId id="261" r:id="rId4"/>
    <p:sldId id="311" r:id="rId5"/>
    <p:sldId id="312" r:id="rId6"/>
    <p:sldId id="313" r:id="rId7"/>
    <p:sldId id="316" r:id="rId8"/>
    <p:sldId id="319" r:id="rId9"/>
    <p:sldId id="320" r:id="rId10"/>
    <p:sldId id="321" r:id="rId11"/>
    <p:sldId id="325" r:id="rId12"/>
    <p:sldId id="322" r:id="rId13"/>
    <p:sldId id="326" r:id="rId14"/>
    <p:sldId id="330" r:id="rId15"/>
    <p:sldId id="328" r:id="rId16"/>
    <p:sldId id="329" r:id="rId17"/>
    <p:sldId id="332" r:id="rId18"/>
    <p:sldId id="333" r:id="rId19"/>
    <p:sldId id="331" r:id="rId20"/>
    <p:sldId id="334" r:id="rId21"/>
    <p:sldId id="335" r:id="rId22"/>
    <p:sldId id="336" r:id="rId23"/>
    <p:sldId id="340" r:id="rId24"/>
    <p:sldId id="341" r:id="rId25"/>
    <p:sldId id="342" r:id="rId26"/>
    <p:sldId id="343" r:id="rId27"/>
    <p:sldId id="344" r:id="rId28"/>
    <p:sldId id="345" r:id="rId29"/>
    <p:sldId id="346" r:id="rId30"/>
    <p:sldId id="347" r:id="rId31"/>
    <p:sldId id="348" r:id="rId32"/>
    <p:sldId id="349" r:id="rId33"/>
    <p:sldId id="324" r:id="rId34"/>
    <p:sldId id="337" r:id="rId35"/>
    <p:sldId id="338" r:id="rId36"/>
    <p:sldId id="339" r:id="rId37"/>
    <p:sldId id="350" r:id="rId38"/>
    <p:sldId id="351" r:id="rId39"/>
    <p:sldId id="352" r:id="rId40"/>
    <p:sldId id="353" r:id="rId41"/>
    <p:sldId id="354" r:id="rId42"/>
    <p:sldId id="355" r:id="rId43"/>
    <p:sldId id="356" r:id="rId44"/>
    <p:sldId id="359" r:id="rId45"/>
    <p:sldId id="360" r:id="rId46"/>
    <p:sldId id="357" r:id="rId47"/>
    <p:sldId id="358" r:id="rId48"/>
    <p:sldId id="361" r:id="rId49"/>
    <p:sldId id="362" r:id="rId50"/>
    <p:sldId id="363" r:id="rId51"/>
    <p:sldId id="364" r:id="rId52"/>
    <p:sldId id="310" r:id="rId5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4132" autoAdjust="0"/>
  </p:normalViewPr>
  <p:slideViewPr>
    <p:cSldViewPr>
      <p:cViewPr varScale="1">
        <p:scale>
          <a:sx n="75" d="100"/>
          <a:sy n="75" d="100"/>
        </p:scale>
        <p:origin x="-8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D72DB7-007F-41A4-A31E-9D11BEDA7B52}" type="datetimeFigureOut">
              <a:rPr lang="ru-RU" smtClean="0"/>
              <a:pPr/>
              <a:t>01.04.2019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D2BD68-3388-48B8-A0AE-25A73067D21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01.04.2019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ru.wikipedia.org/wiki/%D0%A1%D0%B0%D0%B9%D1%82" TargetMode="External"/><Relationship Id="rId7" Type="http://schemas.openxmlformats.org/officeDocument/2006/relationships/hyperlink" Target="https://ru.wikipedia.org/wiki/%D0%98%D0%BD%D1%82%D0%B5%D1%80%D0%BD%D0%B5%D1%82-%D0%BA%D0%B0%D1%84%D0%B5" TargetMode="External"/><Relationship Id="rId2" Type="http://schemas.openxmlformats.org/officeDocument/2006/relationships/hyperlink" Target="https://ru.wikipedia.org/wiki/%D0%9F%D1%80%D0%BE%D0%B3%D1%80%D0%B0%D0%BC%D0%BC%D0%BD%D0%BE%D0%B5_%D0%BE%D0%B1%D0%B5%D1%81%D0%BF%D0%B5%D1%87%D0%B5%D0%BD%D0%B8%D0%B5" TargetMode="External"/><Relationship Id="rId1" Type="http://schemas.openxmlformats.org/officeDocument/2006/relationships/slideLayout" Target="../slideLayouts/slideLayout7.xml"/><Relationship Id="rId6" Type="http://schemas.openxmlformats.org/officeDocument/2006/relationships/hyperlink" Target="https://ru.wikipedia.org/wiki/%D0%9F%D0%BE%D0%B4%D1%80%D0%BE%D1%81%D1%82%D0%BE%D0%BA" TargetMode="External"/><Relationship Id="rId5" Type="http://schemas.openxmlformats.org/officeDocument/2006/relationships/hyperlink" Target="https://ru.wikipedia.org/wiki/%D0%A0%D0%B5%D0%B1%D1%91%D0%BD%D0%BE%D0%BA" TargetMode="External"/><Relationship Id="rId4" Type="http://schemas.openxmlformats.org/officeDocument/2006/relationships/hyperlink" Target="https://ru.wikipedia.org/wiki/%D0%98%D0%BD%D1%82%D0%B5%D1%80%D0%BD%D0%B5%D1%82"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l%20Par182%20%20/o%20" TargetMode="External"/><Relationship Id="rId2" Type="http://schemas.openxmlformats.org/officeDocument/2006/relationships/hyperlink" Target="/l%20Par149%20%20/o%20"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l%20Par297%20%20/o%20"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рис 1"/>
          <p:cNvPicPr>
            <a:picLocks noChangeAspect="1" noChangeArrowheads="1"/>
          </p:cNvPicPr>
          <p:nvPr/>
        </p:nvPicPr>
        <p:blipFill>
          <a:blip r:embed="rId2" cstate="print"/>
          <a:srcRect/>
          <a:stretch>
            <a:fillRect/>
          </a:stretch>
        </p:blipFill>
        <p:spPr bwMode="auto">
          <a:xfrm>
            <a:off x="1476375" y="476250"/>
            <a:ext cx="5859463" cy="5859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8680"/>
            <a:ext cx="9144000" cy="5632311"/>
          </a:xfrm>
          <a:prstGeom prst="rect">
            <a:avLst/>
          </a:prstGeom>
        </p:spPr>
        <p:txBody>
          <a:bodyPr wrap="square">
            <a:spAutoFit/>
          </a:bodyPr>
          <a:lstStyle/>
          <a:p>
            <a:pPr indent="533400" algn="just" fontAlgn="base"/>
            <a:r>
              <a:rPr lang="ru-RU" sz="2000" dirty="0" smtClean="0">
                <a:latin typeface="Times New Roman" pitchFamily="18" charset="0"/>
                <a:cs typeface="Times New Roman" pitchFamily="18" charset="0"/>
              </a:rPr>
              <a:t>Сегодня в Интернете функционирует большое количество информационных ресурсов (сайтов), способствующих развитию ксенофобии и экстремизма. Условно такие </a:t>
            </a:r>
            <a:r>
              <a:rPr lang="ru-RU" sz="2000" b="1" u="sng" dirty="0" smtClean="0">
                <a:latin typeface="Times New Roman" pitchFamily="18" charset="0"/>
                <a:cs typeface="Times New Roman" pitchFamily="18" charset="0"/>
              </a:rPr>
              <a:t>сайты можно разделить на четыре основные группы</a:t>
            </a:r>
            <a:r>
              <a:rPr lang="ru-RU" sz="2000" dirty="0" smtClean="0">
                <a:latin typeface="Times New Roman" pitchFamily="18" charset="0"/>
                <a:cs typeface="Times New Roman" pitchFamily="18" charset="0"/>
              </a:rPr>
              <a:t>.</a:t>
            </a:r>
          </a:p>
          <a:p>
            <a:pPr indent="533400" algn="just" fontAlgn="base"/>
            <a:r>
              <a:rPr lang="ru-RU" sz="2000" dirty="0" smtClean="0">
                <a:latin typeface="Times New Roman" pitchFamily="18" charset="0"/>
                <a:cs typeface="Times New Roman" pitchFamily="18" charset="0"/>
              </a:rPr>
              <a:t>1. Сайты, непосредственно распространяющие идеи экстремизма, сепаратизма и терроризма. В частности, через такие ресурсы международные террористические организации практически беспрепятственно осуществляют пропаганду радикальных течений ислама, проповедующих идеи джихада и борьбы с «неверными».</a:t>
            </a:r>
          </a:p>
          <a:p>
            <a:pPr indent="533400" algn="just" fontAlgn="base"/>
            <a:r>
              <a:rPr lang="ru-RU" sz="2000" dirty="0" smtClean="0">
                <a:latin typeface="Times New Roman" pitchFamily="18" charset="0"/>
                <a:cs typeface="Times New Roman" pitchFamily="18" charset="0"/>
              </a:rPr>
              <a:t>2. Информационные ресурсы, осуществляющие информационную и финансовую поддержку представителей международных террористических организаций. Эти сайты призывают к совершению террористических актов, пропагандируют сепаратизм, религиозную нетерпимость и межнациональную рознь.</a:t>
            </a:r>
          </a:p>
          <a:p>
            <a:pPr indent="533400" algn="just" fontAlgn="base"/>
            <a:r>
              <a:rPr lang="ru-RU" sz="2000" dirty="0" smtClean="0">
                <a:latin typeface="Times New Roman" pitchFamily="18" charset="0"/>
                <a:cs typeface="Times New Roman" pitchFamily="18" charset="0"/>
              </a:rPr>
              <a:t>3. Сайты, разжигающие ксенофобию на основе расовой или национальной принадлежности. К ним, в частности, относятся интернет-ресурсы антисемитского характера.</a:t>
            </a:r>
          </a:p>
          <a:p>
            <a:pPr indent="533400" algn="just" fontAlgn="base"/>
            <a:r>
              <a:rPr lang="ru-RU" sz="2000" dirty="0" smtClean="0">
                <a:latin typeface="Times New Roman" pitchFamily="18" charset="0"/>
                <a:cs typeface="Times New Roman" pitchFamily="18" charset="0"/>
              </a:rPr>
              <a:t>4. Интернет-ресурсы справочного характера, напрямую не призывающие к противоправной деятельности.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6331"/>
          </a:xfrm>
          <a:prstGeom prst="rect">
            <a:avLst/>
          </a:prstGeom>
        </p:spPr>
        <p:txBody>
          <a:bodyPr wrap="square">
            <a:spAutoFit/>
          </a:bodyPr>
          <a:lstStyle/>
          <a:p>
            <a:pPr lvl="0" algn="ctr" fontAlgn="base">
              <a:spcBef>
                <a:spcPct val="0"/>
              </a:spcBef>
              <a:spcAft>
                <a:spcPct val="0"/>
              </a:spcAft>
              <a:tabLst>
                <a:tab pos="0" algn="l"/>
              </a:tabLst>
            </a:pPr>
            <a:r>
              <a:rPr lang="ru-RU"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Примеры хакерских атак </a:t>
            </a:r>
          </a:p>
          <a:p>
            <a:pPr lvl="0" algn="ctr" fontAlgn="base">
              <a:spcBef>
                <a:spcPct val="0"/>
              </a:spcBef>
              <a:spcAft>
                <a:spcPct val="0"/>
              </a:spcAft>
              <a:tabLst>
                <a:tab pos="0" algn="l"/>
              </a:tabLst>
            </a:pPr>
            <a:r>
              <a:rPr lang="ru-RU"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как способа реализации экстремистских и террористических действий.</a:t>
            </a: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Прямоугольник 3"/>
          <p:cNvSpPr/>
          <p:nvPr/>
        </p:nvSpPr>
        <p:spPr>
          <a:xfrm>
            <a:off x="0" y="620688"/>
            <a:ext cx="9144000" cy="6432530"/>
          </a:xfrm>
          <a:prstGeom prst="rect">
            <a:avLst/>
          </a:prstGeom>
        </p:spPr>
        <p:txBody>
          <a:bodyPr wrap="square">
            <a:spAutoFit/>
          </a:bodyPr>
          <a:lstStyle/>
          <a:p>
            <a:pPr algn="ctr"/>
            <a:r>
              <a:rPr lang="ru-RU" b="1" i="1" u="sng" dirty="0" smtClean="0">
                <a:latin typeface="Times New Roman" pitchFamily="18" charset="0"/>
                <a:cs typeface="Times New Roman" pitchFamily="18" charset="0"/>
              </a:rPr>
              <a:t>Вирус </a:t>
            </a:r>
            <a:r>
              <a:rPr lang="ru-RU" b="1" i="1" u="sng" dirty="0" err="1" smtClean="0">
                <a:latin typeface="Times New Roman" pitchFamily="18" charset="0"/>
                <a:cs typeface="Times New Roman" pitchFamily="18" charset="0"/>
              </a:rPr>
              <a:t>Stuxnet</a:t>
            </a:r>
            <a:r>
              <a:rPr lang="ru-RU" b="1" i="1" u="sng" dirty="0" smtClean="0">
                <a:latin typeface="Times New Roman" pitchFamily="18" charset="0"/>
                <a:cs typeface="Times New Roman" pitchFamily="18" charset="0"/>
              </a:rPr>
              <a:t> 2010 года: блокирована ядерная программа Ирана</a:t>
            </a:r>
          </a:p>
          <a:p>
            <a:pPr indent="533400" algn="just"/>
            <a:r>
              <a:rPr lang="ru-RU" sz="1700" dirty="0" smtClean="0">
                <a:latin typeface="Times New Roman" pitchFamily="18" charset="0"/>
                <a:cs typeface="Times New Roman" pitchFamily="18" charset="0"/>
              </a:rPr>
              <a:t>Эта вирусная программа, которая весила менее одного мегабайта, была запущена в сеть иранских ядерных заводов. Когда вирус достиг точки назначения, он взял под контроль всю систему. Затем он приказал пяти тысячам урановых центрифуг вращаться без контроля, внезапно останавливаться, а затем снова начинать вращение, параллельно посылая отчеты о том, что все в порядке. Эта хаотичная манипуляция продолжалась в течение 17 месяцев, заставляя заводы жить своей собственной жизнью, а рабочих и ученых сомневаться в собственном рассудке. И на протяжении всего этого времени никто не знал, что происходит. Коварная и скрытная атака принесла больше вреда, чем если бы эти центрифуги были бы просто уничтожены. Вирус вел тысячи специалистов по неправильному пути в течение полутора лет, потратив тысячи часов работы и урановые ресурсы, оцениваемые миллионами долларов. Этот </a:t>
            </a:r>
            <a:r>
              <a:rPr lang="ru-RU" sz="1700" dirty="0" err="1" smtClean="0">
                <a:latin typeface="Times New Roman" pitchFamily="18" charset="0"/>
                <a:cs typeface="Times New Roman" pitchFamily="18" charset="0"/>
              </a:rPr>
              <a:t>хак</a:t>
            </a:r>
            <a:r>
              <a:rPr lang="ru-RU" sz="1700" dirty="0" smtClean="0">
                <a:latin typeface="Times New Roman" pitchFamily="18" charset="0"/>
                <a:cs typeface="Times New Roman" pitchFamily="18" charset="0"/>
              </a:rPr>
              <a:t> запомнился как размахом, так и хитростью: вирус атаковал ядерную программу страны, которая находилась в состоянии конфликта с США и другими мировыми державами, а также он обманывал тысячи научных работников в течение полутора лет, пока он скрытно выполнял свою грязную задачу. </a:t>
            </a:r>
          </a:p>
          <a:p>
            <a:pPr algn="ctr"/>
            <a:endParaRPr lang="ru-RU" dirty="0" smtClean="0"/>
          </a:p>
          <a:p>
            <a:pPr algn="ctr"/>
            <a:r>
              <a:rPr lang="ru-RU" b="1" i="1" u="sng" dirty="0" err="1" smtClean="0">
                <a:latin typeface="Times New Roman" pitchFamily="18" charset="0"/>
                <a:cs typeface="Times New Roman" pitchFamily="18" charset="0"/>
              </a:rPr>
              <a:t>Spamhaus</a:t>
            </a:r>
            <a:r>
              <a:rPr lang="ru-RU" b="1" i="1" u="sng" dirty="0" smtClean="0">
                <a:latin typeface="Times New Roman" pitchFamily="18" charset="0"/>
                <a:cs typeface="Times New Roman" pitchFamily="18" charset="0"/>
              </a:rPr>
              <a:t> 2013 года: крупнейшая DDOS-атака в истории</a:t>
            </a:r>
            <a:r>
              <a:rPr lang="ru-RU" dirty="0" smtClean="0"/>
              <a:t> </a:t>
            </a:r>
          </a:p>
          <a:p>
            <a:pPr indent="533400" algn="just"/>
            <a:r>
              <a:rPr lang="ru-RU" sz="1700" dirty="0" smtClean="0">
                <a:latin typeface="Times New Roman" pitchFamily="18" charset="0"/>
                <a:cs typeface="Times New Roman" pitchFamily="18" charset="0"/>
              </a:rPr>
              <a:t>DDOS-атака — это, по сути, поток данных. Используя десятки компьютеров, которые повторяют одинаковый сигнал с большой частотой и на высоком уровне шума, хакеры буквально затапливают и перегружают компьютерные системы в интернете. В марте 2013 года эта конкретная DDOS-атака оказалась настолько большой, что она замедлила работу всего интернета во всем мире, а также полностью отключило его в некоторых частях мира на целые часы.</a:t>
            </a:r>
          </a:p>
          <a:p>
            <a:pPr algn="ctr"/>
            <a:endParaRPr lang="ru-RU" b="1" i="1" u="sng"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54868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pP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Основные принципы </a:t>
            </a:r>
            <a:r>
              <a:rPr kumimoji="0" lang="ru-RU" sz="32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кибербезопасности</a:t>
            </a: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организации. </a:t>
            </a:r>
          </a:p>
          <a:p>
            <a:pPr lvl="0" algn="ctr" fontAlgn="base">
              <a:spcBef>
                <a:spcPct val="0"/>
              </a:spcBef>
              <a:spcAft>
                <a:spcPct val="0"/>
              </a:spcAft>
            </a:pP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Организация безопасного доступа к сети Интернет с рабочих мест в организации. </a:t>
            </a:r>
            <a:r>
              <a:rPr kumimoji="0" lang="ru-RU" sz="32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Контент-фильтрация</a:t>
            </a: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информации. Использование современного программного обеспечения для защиты данных </a:t>
            </a: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организации</a:t>
            </a:r>
          </a:p>
          <a:p>
            <a:pPr lvl="0" algn="ctr" fontAlgn="base">
              <a:spcBef>
                <a:spcPct val="0"/>
              </a:spcBef>
              <a:spcAft>
                <a:spcPct val="0"/>
              </a:spcAft>
            </a:pPr>
            <a:r>
              <a:rPr lang="ru-RU" sz="32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Основные </a:t>
            </a:r>
            <a:r>
              <a:rPr lang="ru-RU" sz="32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требования к безопасности </a:t>
            </a:r>
          </a:p>
          <a:p>
            <a:pPr lvl="0" algn="ctr" fontAlgn="base">
              <a:spcBef>
                <a:spcPct val="0"/>
              </a:spcBef>
              <a:spcAft>
                <a:spcPct val="0"/>
              </a:spcAft>
            </a:pPr>
            <a:r>
              <a:rPr lang="ru-RU" sz="32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при работе с программным обеспечением, </a:t>
            </a:r>
          </a:p>
          <a:p>
            <a:pPr lvl="0" algn="ctr" fontAlgn="base">
              <a:spcBef>
                <a:spcPct val="0"/>
              </a:spcBef>
              <a:spcAft>
                <a:spcPct val="0"/>
              </a:spcAft>
            </a:pPr>
            <a:r>
              <a:rPr lang="ru-RU" sz="32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при работе в сети Интернет.</a:t>
            </a:r>
            <a:endParaRPr lang="ru-RU" sz="3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R="0" lvl="0" algn="ctr" defTabSz="914400" rtl="0" eaLnBrk="1" fontAlgn="base" latinLnBrk="0" hangingPunct="1">
              <a:lnSpc>
                <a:spcPct val="100000"/>
              </a:lnSpc>
              <a:spcBef>
                <a:spcPct val="0"/>
              </a:spcBef>
              <a:spcAft>
                <a:spcPct val="0"/>
              </a:spcAft>
              <a:buClrTx/>
              <a:buSzTx/>
              <a:buFontTx/>
              <a:buNone/>
            </a:pP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37538"/>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33400" algn="just"/>
            <a:r>
              <a:rPr kumimoji="0" lang="ru-RU" sz="1600" b="0" i="0" u="none" strike="noStrike" cap="none" normalizeH="0" baseline="0" dirty="0" smtClean="0">
                <a:ln>
                  <a:noFill/>
                </a:ln>
                <a:effectLst/>
                <a:latin typeface="Times New Roman" pitchFamily="18" charset="0"/>
                <a:ea typeface="Times New Roman" pitchFamily="18" charset="0"/>
                <a:cs typeface="Times New Roman" pitchFamily="18" charset="0"/>
              </a:rPr>
              <a:t>В отличие от обычного террориста, который для достижения своих целей использует взрывчатку или стрелковое</a:t>
            </a:r>
            <a:r>
              <a:rPr kumimoji="0" lang="ru-RU" sz="1600" b="0" i="0" u="none" strike="noStrike" cap="none" normalizeH="0" dirty="0" smtClean="0">
                <a:ln>
                  <a:noFill/>
                </a:ln>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effectLst/>
                <a:latin typeface="Times New Roman" pitchFamily="18" charset="0"/>
                <a:ea typeface="Times New Roman" pitchFamily="18" charset="0"/>
                <a:cs typeface="Times New Roman" pitchFamily="18" charset="0"/>
              </a:rPr>
              <a:t>оружие, </a:t>
            </a:r>
            <a:r>
              <a:rPr kumimoji="0" lang="ru-RU" sz="1600" b="0" i="0" u="none" strike="noStrike" cap="none" normalizeH="0" baseline="0" dirty="0" err="1" smtClean="0">
                <a:ln>
                  <a:noFill/>
                </a:ln>
                <a:effectLst/>
                <a:latin typeface="Times New Roman" pitchFamily="18" charset="0"/>
                <a:ea typeface="Times New Roman" pitchFamily="18" charset="0"/>
                <a:cs typeface="Times New Roman" pitchFamily="18" charset="0"/>
              </a:rPr>
              <a:t>кибертеррорист</a:t>
            </a:r>
            <a:r>
              <a:rPr kumimoji="0" lang="ru-RU" sz="1600" b="0" i="0" u="none" strike="noStrike" cap="none" normalizeH="0" baseline="0" dirty="0" smtClean="0">
                <a:ln>
                  <a:noFill/>
                </a:ln>
                <a:effectLst/>
                <a:latin typeface="Times New Roman" pitchFamily="18" charset="0"/>
                <a:ea typeface="Times New Roman" pitchFamily="18" charset="0"/>
                <a:cs typeface="Times New Roman" pitchFamily="18" charset="0"/>
              </a:rPr>
              <a:t> использует современные информационные технологии, компьютерные системы и сети, специальное программное обеспечение, предназначенное для несанкционированного проникновения в компьютерные системы и организации удаленной атаки на информационные ресурсы жертвы. В первую очередь –это </a:t>
            </a:r>
            <a:r>
              <a:rPr kumimoji="0" lang="ru-RU" sz="1600" b="1" i="1" u="none" strike="noStrike" cap="none" normalizeH="0" baseline="0" dirty="0" smtClean="0">
                <a:ln>
                  <a:noFill/>
                </a:ln>
                <a:effectLst/>
                <a:latin typeface="Times New Roman" pitchFamily="18" charset="0"/>
                <a:ea typeface="Times New Roman" pitchFamily="18" charset="0"/>
                <a:cs typeface="Times New Roman" pitchFamily="18" charset="0"/>
              </a:rPr>
              <a:t>компьютерные программные закладки и вирусы</a:t>
            </a:r>
            <a:r>
              <a:rPr kumimoji="0" lang="ru-RU" sz="1600" b="0" i="0" u="none" strike="noStrike" cap="none" normalizeH="0" baseline="0" dirty="0" smtClean="0">
                <a:ln>
                  <a:noFill/>
                </a:ln>
                <a:effectLst/>
                <a:latin typeface="Times New Roman" pitchFamily="18" charset="0"/>
                <a:ea typeface="Times New Roman" pitchFamily="18" charset="0"/>
                <a:cs typeface="Times New Roman" pitchFamily="18" charset="0"/>
              </a:rPr>
              <a:t>, в том числе и сетевые, осуществляющие съём, модификацию или уничтожение информации,</a:t>
            </a:r>
            <a:r>
              <a:rPr kumimoji="0" lang="ru-RU" sz="1600" b="0" i="0" u="none" strike="noStrike" cap="none" normalizeH="0" dirty="0" smtClean="0">
                <a:ln>
                  <a:noFill/>
                </a:ln>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effectLst/>
                <a:latin typeface="Times New Roman" pitchFamily="18" charset="0"/>
                <a:ea typeface="Times New Roman" pitchFamily="18" charset="0"/>
                <a:cs typeface="Times New Roman" pitchFamily="18" charset="0"/>
              </a:rPr>
              <a:t>так называемые «логические бомбы», «троянские» программы и иные виды информационного оружия. </a:t>
            </a:r>
          </a:p>
          <a:p>
            <a:pPr indent="533400" algn="just"/>
            <a:r>
              <a:rPr lang="ru-RU" sz="1600" dirty="0" smtClean="0">
                <a:latin typeface="Times New Roman" pitchFamily="18" charset="0"/>
                <a:cs typeface="Times New Roman" pitchFamily="18" charset="0"/>
              </a:rPr>
              <a:t>В киберпространстве могут быть использованы </a:t>
            </a:r>
            <a:r>
              <a:rPr lang="ru-RU" sz="1600" b="1" i="1" dirty="0" smtClean="0">
                <a:latin typeface="Times New Roman" pitchFamily="18" charset="0"/>
                <a:cs typeface="Times New Roman" pitchFamily="18" charset="0"/>
              </a:rPr>
              <a:t>различные приемы для совершения террористического акта</a:t>
            </a:r>
            <a:r>
              <a:rPr lang="ru-RU" sz="1600" dirty="0" smtClean="0">
                <a:latin typeface="Times New Roman" pitchFamily="18" charset="0"/>
                <a:cs typeface="Times New Roman" pitchFamily="18" charset="0"/>
              </a:rPr>
              <a:t>:</a:t>
            </a:r>
          </a:p>
          <a:p>
            <a:pPr indent="533400" algn="just"/>
            <a:r>
              <a:rPr lang="ru-RU" sz="1600" dirty="0" smtClean="0">
                <a:latin typeface="Times New Roman" pitchFamily="18" charset="0"/>
                <a:cs typeface="Times New Roman" pitchFamily="18" charset="0"/>
              </a:rPr>
              <a:t>- нанесение ущерба отдельным элементам киберпространства, разрушение сетей электропитания, наведение помех, использование специальных программ, стимулирующих разрушение аппаратных средств;</a:t>
            </a:r>
          </a:p>
          <a:p>
            <a:pPr indent="533400" algn="just"/>
            <a:r>
              <a:rPr lang="ru-RU" sz="1600" dirty="0" smtClean="0">
                <a:latin typeface="Times New Roman" pitchFamily="18" charset="0"/>
                <a:cs typeface="Times New Roman" pitchFamily="18" charset="0"/>
              </a:rPr>
              <a:t>- хищение или уничтожение информационного, программного и технического ресурсов киберпространства, имеющих стратегическую значимость, путем преодоления систем защиты, внедрения вирусов, программных закладок;</a:t>
            </a:r>
          </a:p>
          <a:p>
            <a:pPr indent="533400" algn="just"/>
            <a:r>
              <a:rPr lang="ru-RU" sz="1600" dirty="0" smtClean="0">
                <a:latin typeface="Times New Roman" pitchFamily="18" charset="0"/>
                <a:cs typeface="Times New Roman" pitchFamily="18" charset="0"/>
              </a:rPr>
              <a:t>- воздействие на программное обеспечение и информацию с целью их искажения или модификации в информационных системах и системах управления; раскрытие и угроза опубликования закрытой информации о функционировании информационной инфраструктуры государства, общественно значимых и военных информационных систем, кодов шифрования, принципах работы систем шифрования;</a:t>
            </a:r>
          </a:p>
          <a:p>
            <a:pPr indent="533400" algn="just"/>
            <a:r>
              <a:rPr lang="ru-RU" sz="1600" dirty="0" smtClean="0">
                <a:latin typeface="Times New Roman" pitchFamily="18" charset="0"/>
                <a:cs typeface="Times New Roman" pitchFamily="18" charset="0"/>
              </a:rPr>
              <a:t>- захват каналов телекоммуникационного вещания с целью распространения дезинформации, слухов, демонстрации и мощи террористической организации и объявления своих требований;</a:t>
            </a:r>
          </a:p>
          <a:p>
            <a:pPr indent="533400" algn="just"/>
            <a:r>
              <a:rPr lang="ru-RU" sz="1600" dirty="0" smtClean="0">
                <a:latin typeface="Times New Roman" pitchFamily="18" charset="0"/>
                <a:cs typeface="Times New Roman" pitchFamily="18" charset="0"/>
              </a:rPr>
              <a:t>- уничтожение и активное подавление линий связи, неправильная адресация, искусственная перегрузка узлов коммуникации, воздействие на операторов, разработчиков информационных и телекоммуникационных систем с целью совершения ими перечисленных выше действий.</a:t>
            </a:r>
            <a:endParaRPr kumimoji="0" lang="ru-RU" sz="16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92696"/>
            <a:ext cx="9144000" cy="4801314"/>
          </a:xfrm>
          <a:prstGeom prst="rect">
            <a:avLst/>
          </a:prstGeom>
        </p:spPr>
        <p:txBody>
          <a:bodyPr wrap="square">
            <a:spAutoFit/>
          </a:bodyPr>
          <a:lstStyle/>
          <a:p>
            <a:pPr indent="533400" algn="just"/>
            <a:r>
              <a:rPr lang="ru-RU" sz="2200" b="1" i="1" u="sng" dirty="0" smtClean="0">
                <a:latin typeface="Times New Roman" pitchFamily="18" charset="0"/>
                <a:cs typeface="Times New Roman" pitchFamily="18" charset="0"/>
              </a:rPr>
              <a:t>Обеспечение информационной безопасности</a:t>
            </a:r>
            <a:r>
              <a:rPr lang="ru-RU" sz="2200" b="1" i="1" dirty="0" smtClean="0">
                <a:latin typeface="Times New Roman" pitchFamily="18" charset="0"/>
                <a:cs typeface="Times New Roman" pitchFamily="18" charset="0"/>
              </a:rPr>
              <a:t> - осуществление взаимоувязанных правовых, организационных, </a:t>
            </a:r>
            <a:r>
              <a:rPr lang="ru-RU" sz="2200" b="1" i="1" dirty="0" err="1" smtClean="0">
                <a:latin typeface="Times New Roman" pitchFamily="18" charset="0"/>
                <a:cs typeface="Times New Roman" pitchFamily="18" charset="0"/>
              </a:rPr>
              <a:t>оперативно-разыскных</a:t>
            </a:r>
            <a:r>
              <a:rPr lang="ru-RU" sz="2200" b="1" i="1" dirty="0" smtClean="0">
                <a:latin typeface="Times New Roman" pitchFamily="18" charset="0"/>
                <a:cs typeface="Times New Roman" pitchFamily="18" charset="0"/>
              </a:rPr>
              <a:t>, разведывательных, контрразведывательных, научно-технических, информационно-аналитических, кадровых, экономических и иных мер по прогнозированию, обнаружению, сдерживанию, предотвращению, отражению информационных угроз и ликвидации последствий их проявления.</a:t>
            </a:r>
            <a:r>
              <a:rPr lang="ru-RU" sz="2200" dirty="0" smtClean="0">
                <a:latin typeface="Times New Roman" pitchFamily="18" charset="0"/>
                <a:cs typeface="Times New Roman" pitchFamily="18" charset="0"/>
              </a:rPr>
              <a:t> </a:t>
            </a:r>
          </a:p>
          <a:p>
            <a:pPr indent="533400" algn="just"/>
            <a:r>
              <a:rPr lang="ru-RU" sz="2200" b="1" i="1" dirty="0" smtClean="0">
                <a:latin typeface="Times New Roman" pitchFamily="18" charset="0"/>
                <a:cs typeface="Times New Roman" pitchFamily="18" charset="0"/>
              </a:rPr>
              <a:t>Обеспечение информационной безопасности осуществляется на основе сочетания законодательной, правоприменительной, правоохранительной, судебной, контрольной и других форм деятельности государственных органов во взаимодействии с органами местного самоуправления, организациями и гражданами.</a:t>
            </a:r>
          </a:p>
          <a:p>
            <a:pPr algn="ctr"/>
            <a:r>
              <a:rPr lang="ru-RU" sz="2200" b="1" i="1" dirty="0" smtClean="0">
                <a:solidFill>
                  <a:srgbClr val="002060"/>
                </a:solidFill>
                <a:latin typeface="Times New Roman" pitchFamily="18" charset="0"/>
                <a:cs typeface="Times New Roman" pitchFamily="18" charset="0"/>
              </a:rPr>
              <a:t> </a:t>
            </a:r>
            <a:r>
              <a:rPr lang="ru-RU" sz="2000" b="1" i="1" dirty="0" smtClean="0">
                <a:solidFill>
                  <a:srgbClr val="002060"/>
                </a:solidFill>
                <a:latin typeface="Times New Roman" pitchFamily="18" charset="0"/>
                <a:cs typeface="Times New Roman" pitchFamily="18" charset="0"/>
              </a:rPr>
              <a:t>(«Доктрина информационной безопасности Российской Федерации» </a:t>
            </a:r>
          </a:p>
          <a:p>
            <a:pPr algn="ctr"/>
            <a:r>
              <a:rPr lang="ru-RU" sz="2000" dirty="0" smtClean="0">
                <a:solidFill>
                  <a:srgbClr val="002060"/>
                </a:solidFill>
                <a:latin typeface="Times New Roman" pitchFamily="18" charset="0"/>
                <a:cs typeface="Times New Roman" pitchFamily="18" charset="0"/>
              </a:rPr>
              <a:t>утверждена Указом Президента Российской Федерации от 05.12.2016 г. № 646</a:t>
            </a:r>
            <a:r>
              <a:rPr lang="ru-RU" sz="2000" dirty="0" smtClean="0">
                <a:latin typeface="Times New Roman" pitchFamily="18" charset="0"/>
                <a:cs typeface="Times New Roman" pitchFamily="18" charset="0"/>
              </a:rPr>
              <a:t>) </a:t>
            </a:r>
            <a:endParaRPr lang="ru-RU" sz="2000" b="1" i="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678751"/>
          </a:xfrm>
          <a:prstGeom prst="rect">
            <a:avLst/>
          </a:prstGeom>
        </p:spPr>
        <p:txBody>
          <a:bodyPr wrap="square">
            <a:spAutoFit/>
          </a:bodyPr>
          <a:lstStyle/>
          <a:p>
            <a:pPr indent="533400" algn="just"/>
            <a:r>
              <a:rPr lang="ru-RU" b="1" i="1" u="sng" dirty="0" smtClean="0">
                <a:latin typeface="Times New Roman" pitchFamily="18" charset="0"/>
                <a:cs typeface="Times New Roman" pitchFamily="18" charset="0"/>
              </a:rPr>
              <a:t>Система обеспечения информационной безопасности</a:t>
            </a:r>
            <a:r>
              <a:rPr lang="ru-RU" b="1" i="1" dirty="0" smtClean="0">
                <a:latin typeface="Times New Roman" pitchFamily="18" charset="0"/>
                <a:cs typeface="Times New Roman" pitchFamily="18" charset="0"/>
              </a:rPr>
              <a:t> - совокупность сил обеспечения информационной безопасности, осуществляющих скоординированную и спланированную деятельность, и используемых ими средств обеспечения информационной безопасности.</a:t>
            </a:r>
            <a:r>
              <a:rPr lang="ru-RU" dirty="0" smtClean="0">
                <a:latin typeface="Times New Roman" pitchFamily="18" charset="0"/>
                <a:cs typeface="Times New Roman" pitchFamily="18" charset="0"/>
              </a:rPr>
              <a:t> </a:t>
            </a:r>
          </a:p>
          <a:p>
            <a:pPr indent="533400" algn="just"/>
            <a:r>
              <a:rPr lang="ru-RU" b="1" i="1" u="sng" dirty="0" smtClean="0">
                <a:latin typeface="Times New Roman" pitchFamily="18" charset="0"/>
                <a:cs typeface="Times New Roman" pitchFamily="18" charset="0"/>
              </a:rPr>
              <a:t>Силы обеспечения информационной безопасности </a:t>
            </a:r>
            <a:r>
              <a:rPr lang="ru-RU" b="1" i="1" dirty="0" smtClean="0">
                <a:latin typeface="Times New Roman" pitchFamily="18" charset="0"/>
                <a:cs typeface="Times New Roman" pitchFamily="18" charset="0"/>
              </a:rPr>
              <a:t>- государственные органы, а также подразделения и должностные лица государственных органов, органов местного самоуправления и организаций, уполномоченные на решение в соответствии с законодательством Российской Федерации задач по обеспечению информационной безопасности.</a:t>
            </a:r>
            <a:r>
              <a:rPr lang="ru-RU" dirty="0" smtClean="0"/>
              <a:t> </a:t>
            </a:r>
          </a:p>
          <a:p>
            <a:pPr indent="533400" algn="just"/>
            <a:r>
              <a:rPr lang="ru-RU" b="1" i="1" u="sng" dirty="0" smtClean="0">
                <a:latin typeface="Times New Roman" pitchFamily="18" charset="0"/>
                <a:cs typeface="Times New Roman" pitchFamily="18" charset="0"/>
              </a:rPr>
              <a:t>Средства обеспечения информационной безопасности</a:t>
            </a:r>
            <a:r>
              <a:rPr lang="ru-RU" b="1" i="1" dirty="0" smtClean="0">
                <a:latin typeface="Times New Roman" pitchFamily="18" charset="0"/>
                <a:cs typeface="Times New Roman" pitchFamily="18" charset="0"/>
              </a:rPr>
              <a:t> - правовые, организационные, технические и другие средства, используемые силами обеспечения информационной безопасности</a:t>
            </a:r>
          </a:p>
          <a:p>
            <a:pPr indent="533400" algn="just"/>
            <a:r>
              <a:rPr lang="ru-RU" b="1" i="1" dirty="0" smtClean="0">
                <a:latin typeface="Times New Roman" pitchFamily="18" charset="0"/>
                <a:cs typeface="Times New Roman" pitchFamily="18" charset="0"/>
              </a:rPr>
              <a:t>Система обеспечения информационной безопасности является частью системы обеспечения национальной безопасности Российской Федерации.</a:t>
            </a:r>
            <a:r>
              <a:rPr lang="ru-RU" dirty="0" smtClean="0">
                <a:latin typeface="Times New Roman" pitchFamily="18" charset="0"/>
                <a:cs typeface="Times New Roman" pitchFamily="18" charset="0"/>
              </a:rPr>
              <a:t> </a:t>
            </a:r>
          </a:p>
          <a:p>
            <a:pPr indent="533400" algn="just"/>
            <a:r>
              <a:rPr lang="ru-RU" b="1" i="1" dirty="0" smtClean="0">
                <a:latin typeface="Times New Roman" pitchFamily="18" charset="0"/>
                <a:cs typeface="Times New Roman" pitchFamily="18" charset="0"/>
              </a:rPr>
              <a:t>Система обеспечения информационной безопасности строится на основе разграничения полномочий органов законодательной, исполнительной и судебной власти в данной сфере с учетом предметов ведения федеральных органов государственной власти, органов государственной власти субъектов Российской Федерации, а также органов местного самоуправления, определяемых законодательством Российской Федерации в области обеспечения безопасности.</a:t>
            </a:r>
            <a:r>
              <a:rPr lang="ru-RU" dirty="0" smtClean="0">
                <a:latin typeface="Times New Roman" pitchFamily="18" charset="0"/>
                <a:cs typeface="Times New Roman" pitchFamily="18" charset="0"/>
              </a:rPr>
              <a:t> </a:t>
            </a:r>
          </a:p>
          <a:p>
            <a:pPr indent="533400" algn="just"/>
            <a:r>
              <a:rPr lang="ru-RU" b="1" i="1" dirty="0" smtClean="0">
                <a:latin typeface="Times New Roman" pitchFamily="18" charset="0"/>
                <a:cs typeface="Times New Roman" pitchFamily="18" charset="0"/>
              </a:rPr>
              <a:t>Состав системы обеспечения информационной безопасности определяется Президентом Российской Федерации.</a:t>
            </a:r>
            <a:r>
              <a:rPr lang="ru-RU" b="1" i="1" dirty="0" smtClean="0">
                <a:solidFill>
                  <a:srgbClr val="002060"/>
                </a:solidFill>
                <a:latin typeface="Times New Roman" pitchFamily="18" charset="0"/>
                <a:cs typeface="Times New Roman" pitchFamily="18" charset="0"/>
              </a:rPr>
              <a:t> </a:t>
            </a:r>
          </a:p>
          <a:p>
            <a:pPr algn="ctr"/>
            <a:r>
              <a:rPr lang="ru-RU" b="1" i="1" dirty="0" smtClean="0">
                <a:solidFill>
                  <a:srgbClr val="002060"/>
                </a:solidFill>
                <a:latin typeface="Times New Roman" pitchFamily="18" charset="0"/>
                <a:cs typeface="Times New Roman" pitchFamily="18" charset="0"/>
              </a:rPr>
              <a:t>(«Доктрина информационной безопасности Российской Федерации» </a:t>
            </a:r>
          </a:p>
          <a:p>
            <a:pPr algn="ctr"/>
            <a:r>
              <a:rPr lang="ru-RU" dirty="0" smtClean="0">
                <a:solidFill>
                  <a:srgbClr val="002060"/>
                </a:solidFill>
                <a:latin typeface="Times New Roman" pitchFamily="18" charset="0"/>
                <a:cs typeface="Times New Roman" pitchFamily="18" charset="0"/>
              </a:rPr>
              <a:t>утверждена Указом Президента Российской Федерации от 05.12.2016 г. № 646</a:t>
            </a:r>
            <a:r>
              <a:rPr lang="ru-RU" dirty="0" smtClean="0">
                <a:latin typeface="Times New Roman" pitchFamily="18" charset="0"/>
                <a:cs typeface="Times New Roman" pitchFamily="18" charset="0"/>
              </a:rPr>
              <a:t>) </a:t>
            </a:r>
            <a:endParaRPr lang="ru-RU" b="1" i="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370975"/>
          </a:xfrm>
          <a:prstGeom prst="rect">
            <a:avLst/>
          </a:prstGeom>
        </p:spPr>
        <p:txBody>
          <a:bodyPr wrap="square">
            <a:spAutoFit/>
          </a:bodyPr>
          <a:lstStyle/>
          <a:p>
            <a:pPr indent="444500" algn="just"/>
            <a:r>
              <a:rPr lang="ru-RU" sz="1700" b="1" i="1" u="sng" dirty="0" smtClean="0">
                <a:latin typeface="Times New Roman" pitchFamily="18" charset="0"/>
                <a:cs typeface="Times New Roman" pitchFamily="18" charset="0"/>
              </a:rPr>
              <a:t>Организационную основу системы обеспечения информационной безопасности составляют</a:t>
            </a:r>
            <a:r>
              <a:rPr lang="ru-RU" sz="1700" b="1" i="1" dirty="0" smtClean="0">
                <a:latin typeface="Times New Roman" pitchFamily="18" charset="0"/>
                <a:cs typeface="Times New Roman" pitchFamily="18" charset="0"/>
              </a:rPr>
              <a:t>: Совет Федерации Федерального Собрания Российской Федерации, Государственная Дума Федерального Собрания Российской Федерации, Правительство Российской Федерации, Совет Безопасности Российской Федерации, федеральные органы исполнительной власти, Центральный банк Российской Федерации, Военно-промышленная комиссия Российской Федерации, межведомственные органы, создаваемые Президентом Российской Федерации и Правительством Российской Федерации, органы исполнительной власти субъектов Российской Федерации, органы местного самоуправления, органы судебной власти, принимающие в соответствии с законодательством Российской Федерации участие в решении задач по обеспечению информационной безопасности. </a:t>
            </a:r>
          </a:p>
          <a:p>
            <a:pPr indent="444500" algn="just"/>
            <a:r>
              <a:rPr lang="ru-RU" sz="1700" b="1" i="1" u="sng" dirty="0" smtClean="0">
                <a:latin typeface="Times New Roman" pitchFamily="18" charset="0"/>
                <a:cs typeface="Times New Roman" pitchFamily="18" charset="0"/>
              </a:rPr>
              <a:t>Участниками системы обеспечения информационной безопасности являются</a:t>
            </a:r>
            <a:r>
              <a:rPr lang="ru-RU" sz="1700" b="1" i="1" dirty="0" smtClean="0">
                <a:latin typeface="Times New Roman" pitchFamily="18" charset="0"/>
                <a:cs typeface="Times New Roman" pitchFamily="18" charset="0"/>
              </a:rPr>
              <a:t>: собственники объектов критической информационной инфраструктуры и организации, эксплуатирующие такие объекты, средства массовой информации и массовых коммуникаций, организации денежно-кредитной, валютной, банковской и иных сфер финансового рынка, операторы связи, операторы информационных систем, организации, осуществляющие деятельность по созданию и эксплуатации информационных систем и сетей связи, по разработке, производству и эксплуатации средств обеспечения информационной безопасности, по оказанию услуг в области обеспечения информационной безопасности, организации, осуществляющие образовательную деятельность в данной области, общественные объединения, иные организации и граждане, которые в соответствии с законодательством Российской Федерации участвуют в решении задач по обеспечению информационной безопасности.</a:t>
            </a:r>
            <a:r>
              <a:rPr lang="ru-RU" sz="1700" b="1" i="1" dirty="0" smtClean="0">
                <a:solidFill>
                  <a:srgbClr val="002060"/>
                </a:solidFill>
                <a:latin typeface="Times New Roman" pitchFamily="18" charset="0"/>
                <a:cs typeface="Times New Roman" pitchFamily="18" charset="0"/>
              </a:rPr>
              <a:t> </a:t>
            </a:r>
          </a:p>
          <a:p>
            <a:pPr algn="ctr"/>
            <a:r>
              <a:rPr lang="ru-RU" sz="1700" b="1" i="1" dirty="0" smtClean="0">
                <a:solidFill>
                  <a:srgbClr val="002060"/>
                </a:solidFill>
                <a:latin typeface="Times New Roman" pitchFamily="18" charset="0"/>
                <a:cs typeface="Times New Roman" pitchFamily="18" charset="0"/>
              </a:rPr>
              <a:t>(«Доктрина информационной безопасности Российской Федерации»</a:t>
            </a:r>
          </a:p>
          <a:p>
            <a:pPr algn="ctr"/>
            <a:r>
              <a:rPr lang="ru-RU" sz="1700" b="1" i="1" dirty="0" smtClean="0">
                <a:solidFill>
                  <a:srgbClr val="002060"/>
                </a:solidFill>
                <a:latin typeface="Times New Roman" pitchFamily="18" charset="0"/>
                <a:cs typeface="Times New Roman" pitchFamily="18" charset="0"/>
              </a:rPr>
              <a:t> </a:t>
            </a:r>
            <a:r>
              <a:rPr lang="ru-RU" sz="1700" dirty="0" smtClean="0">
                <a:solidFill>
                  <a:srgbClr val="002060"/>
                </a:solidFill>
                <a:latin typeface="Times New Roman" pitchFamily="18" charset="0"/>
                <a:cs typeface="Times New Roman" pitchFamily="18" charset="0"/>
              </a:rPr>
              <a:t>утверждена Указом Президента Российской </a:t>
            </a:r>
            <a:r>
              <a:rPr lang="ru-RU" sz="1700" dirty="0" err="1" smtClean="0">
                <a:solidFill>
                  <a:srgbClr val="002060"/>
                </a:solidFill>
                <a:latin typeface="Times New Roman" pitchFamily="18" charset="0"/>
                <a:cs typeface="Times New Roman" pitchFamily="18" charset="0"/>
              </a:rPr>
              <a:t>Федерацииот</a:t>
            </a:r>
            <a:r>
              <a:rPr lang="ru-RU" sz="1700" dirty="0" smtClean="0">
                <a:solidFill>
                  <a:srgbClr val="002060"/>
                </a:solidFill>
                <a:latin typeface="Times New Roman" pitchFamily="18" charset="0"/>
                <a:cs typeface="Times New Roman" pitchFamily="18" charset="0"/>
              </a:rPr>
              <a:t> 05.12.2016 г. № 646</a:t>
            </a:r>
            <a:r>
              <a:rPr lang="ru-RU" sz="1700" dirty="0" smtClean="0">
                <a:latin typeface="Times New Roman" pitchFamily="18" charset="0"/>
                <a:cs typeface="Times New Roman" pitchFamily="18" charset="0"/>
              </a:rPr>
              <a:t>) </a:t>
            </a:r>
            <a:endParaRPr lang="ru-RU" sz="1700" b="1" i="1"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indent="533400" algn="just"/>
            <a:r>
              <a:rPr lang="ru-RU" sz="2000" b="1" i="1" u="sng" dirty="0" smtClean="0">
                <a:latin typeface="Times New Roman" pitchFamily="18" charset="0"/>
                <a:cs typeface="Times New Roman" pitchFamily="18" charset="0"/>
              </a:rPr>
              <a:t>Задачами государственных органов в рамках деятельности по обеспечению информационной безопасности являются</a:t>
            </a:r>
            <a:r>
              <a:rPr lang="ru-RU" sz="2000" b="1" i="1" dirty="0" smtClean="0">
                <a:latin typeface="Times New Roman" pitchFamily="18" charset="0"/>
                <a:cs typeface="Times New Roman" pitchFamily="18" charset="0"/>
              </a:rPr>
              <a:t>:</a:t>
            </a:r>
          </a:p>
          <a:p>
            <a:pPr indent="533400" algn="just"/>
            <a:r>
              <a:rPr lang="ru-RU" sz="2000" b="1" i="1" dirty="0" smtClean="0">
                <a:latin typeface="Times New Roman" pitchFamily="18" charset="0"/>
                <a:cs typeface="Times New Roman" pitchFamily="18" charset="0"/>
              </a:rPr>
              <a:t>а) обеспечение защиты прав и законных интересов граждан и организаций в информационной сфере;</a:t>
            </a:r>
          </a:p>
          <a:p>
            <a:pPr indent="533400" algn="just"/>
            <a:r>
              <a:rPr lang="ru-RU" sz="2000" b="1" i="1" dirty="0" smtClean="0">
                <a:latin typeface="Times New Roman" pitchFamily="18" charset="0"/>
                <a:cs typeface="Times New Roman" pitchFamily="18" charset="0"/>
              </a:rPr>
              <a:t>б) оценка состояния информационной безопасности, прогнозирование и обнаружение информационных угроз, определение приоритетных направлений их предотвращения и ликвидации последствий их проявления;</a:t>
            </a:r>
          </a:p>
          <a:p>
            <a:pPr indent="533400" algn="just"/>
            <a:r>
              <a:rPr lang="ru-RU" sz="2000" b="1" i="1" dirty="0" smtClean="0">
                <a:latin typeface="Times New Roman" pitchFamily="18" charset="0"/>
                <a:cs typeface="Times New Roman" pitchFamily="18" charset="0"/>
              </a:rPr>
              <a:t>в) планирование, осуществление и оценка эффективности комплекса мер по обеспечению информационной безопасности;</a:t>
            </a:r>
          </a:p>
          <a:p>
            <a:pPr indent="533400" algn="just"/>
            <a:r>
              <a:rPr lang="ru-RU" sz="2000" b="1" i="1" dirty="0" smtClean="0">
                <a:latin typeface="Times New Roman" pitchFamily="18" charset="0"/>
                <a:cs typeface="Times New Roman" pitchFamily="18" charset="0"/>
              </a:rPr>
              <a:t>г) организация деятельности и координация взаимодействия сил обеспечения информационной безопасности, совершенствование их правового, организационного, </a:t>
            </a:r>
            <a:r>
              <a:rPr lang="ru-RU" sz="2000" b="1" i="1" dirty="0" err="1" smtClean="0">
                <a:latin typeface="Times New Roman" pitchFamily="18" charset="0"/>
                <a:cs typeface="Times New Roman" pitchFamily="18" charset="0"/>
              </a:rPr>
              <a:t>оперативно-разыскного</a:t>
            </a:r>
            <a:r>
              <a:rPr lang="ru-RU" sz="2000" b="1" i="1" dirty="0" smtClean="0">
                <a:latin typeface="Times New Roman" pitchFamily="18" charset="0"/>
                <a:cs typeface="Times New Roman" pitchFamily="18" charset="0"/>
              </a:rPr>
              <a:t>, разведывательного, контрразведывательного, научно-технического, информационно-аналитического, кадрового и экономического обеспечения;</a:t>
            </a:r>
          </a:p>
          <a:p>
            <a:pPr indent="533400" algn="just"/>
            <a:r>
              <a:rPr lang="ru-RU" sz="2000" b="1" i="1" dirty="0" err="1" smtClean="0">
                <a:latin typeface="Times New Roman" pitchFamily="18" charset="0"/>
                <a:cs typeface="Times New Roman" pitchFamily="18" charset="0"/>
              </a:rPr>
              <a:t>д</a:t>
            </a:r>
            <a:r>
              <a:rPr lang="ru-RU" sz="2000" b="1" i="1" dirty="0" smtClean="0">
                <a:latin typeface="Times New Roman" pitchFamily="18" charset="0"/>
                <a:cs typeface="Times New Roman" pitchFamily="18" charset="0"/>
              </a:rPr>
              <a:t>) выработка и реализация мер государственной поддержки организаций, осуществляющих деятельность по разработке, производству и эксплуатации средств обеспечения информационной безопасности, по оказанию услуг в области обеспечения информационной безопасности, а также организаций, осуществляющих образовательную деятельность в данной области.</a:t>
            </a:r>
            <a:endParaRPr lang="ru-RU" sz="2000" b="1" i="1" dirty="0" smtClean="0">
              <a:solidFill>
                <a:srgbClr val="002060"/>
              </a:solidFill>
              <a:latin typeface="Times New Roman" pitchFamily="18" charset="0"/>
              <a:cs typeface="Times New Roman" pitchFamily="18" charset="0"/>
            </a:endParaRPr>
          </a:p>
          <a:p>
            <a:pPr indent="533400" algn="ctr"/>
            <a:r>
              <a:rPr lang="ru-RU" sz="2000" b="1" i="1" dirty="0" smtClean="0">
                <a:solidFill>
                  <a:srgbClr val="002060"/>
                </a:solidFill>
                <a:latin typeface="Times New Roman" pitchFamily="18" charset="0"/>
                <a:cs typeface="Times New Roman" pitchFamily="18" charset="0"/>
              </a:rPr>
              <a:t>(«Доктрина информационной безопасности Российской Федерации»</a:t>
            </a:r>
          </a:p>
          <a:p>
            <a:pPr algn="ctr"/>
            <a:r>
              <a:rPr lang="ru-RU" sz="2000" b="1" i="1" dirty="0" smtClean="0">
                <a:solidFill>
                  <a:srgbClr val="00206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утверждена Указом Президента Российской </a:t>
            </a:r>
            <a:r>
              <a:rPr lang="ru-RU" sz="2000" dirty="0" err="1" smtClean="0">
                <a:solidFill>
                  <a:srgbClr val="002060"/>
                </a:solidFill>
                <a:latin typeface="Times New Roman" pitchFamily="18" charset="0"/>
                <a:cs typeface="Times New Roman" pitchFamily="18" charset="0"/>
              </a:rPr>
              <a:t>Федерацииот</a:t>
            </a:r>
            <a:r>
              <a:rPr lang="ru-RU" sz="2000" dirty="0" smtClean="0">
                <a:solidFill>
                  <a:srgbClr val="002060"/>
                </a:solidFill>
                <a:latin typeface="Times New Roman" pitchFamily="18" charset="0"/>
                <a:cs typeface="Times New Roman" pitchFamily="18" charset="0"/>
              </a:rPr>
              <a:t> 05.12.2016 г. № 646</a:t>
            </a:r>
            <a:r>
              <a:rPr lang="ru-RU" sz="2000" dirty="0" smtClean="0">
                <a:latin typeface="Times New Roman" pitchFamily="18" charset="0"/>
                <a:cs typeface="Times New Roman" pitchFamily="18" charset="0"/>
              </a:rPr>
              <a:t>) </a:t>
            </a:r>
            <a:endParaRPr lang="ru-RU" sz="2000" b="1" i="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6247864"/>
          </a:xfrm>
          <a:prstGeom prst="rect">
            <a:avLst/>
          </a:prstGeom>
        </p:spPr>
        <p:txBody>
          <a:bodyPr wrap="square">
            <a:spAutoFit/>
          </a:bodyPr>
          <a:lstStyle/>
          <a:p>
            <a:pPr indent="533400" algn="just"/>
            <a:r>
              <a:rPr lang="ru-RU" sz="2000" b="1" i="1" u="sng" dirty="0" smtClean="0">
                <a:latin typeface="Times New Roman" pitchFamily="18" charset="0"/>
                <a:cs typeface="Times New Roman" pitchFamily="18" charset="0"/>
              </a:rPr>
              <a:t>Задачами государственных органов в рамках деятельности по развитию и совершенствованию системы обеспечения информационной безопасности являются</a:t>
            </a:r>
            <a:r>
              <a:rPr lang="ru-RU" sz="2000" b="1" i="1" dirty="0" smtClean="0">
                <a:latin typeface="Times New Roman" pitchFamily="18" charset="0"/>
                <a:cs typeface="Times New Roman" pitchFamily="18" charset="0"/>
              </a:rPr>
              <a:t>:</a:t>
            </a:r>
          </a:p>
          <a:p>
            <a:pPr indent="533400" algn="just"/>
            <a:r>
              <a:rPr lang="ru-RU" sz="2000" b="1" i="1" dirty="0" smtClean="0">
                <a:latin typeface="Times New Roman" pitchFamily="18" charset="0"/>
                <a:cs typeface="Times New Roman" pitchFamily="18" charset="0"/>
              </a:rPr>
              <a:t>а) укрепление вертикали управления и централизация сил обеспечения информационной безопасности на федеральном, межрегиональном, региональном, муниципальном уровнях, а также на уровне объектов информатизации, операторов информационных систем и сетей связи;</a:t>
            </a:r>
          </a:p>
          <a:p>
            <a:pPr indent="533400" algn="just"/>
            <a:r>
              <a:rPr lang="ru-RU" sz="2000" b="1" i="1" dirty="0" smtClean="0">
                <a:latin typeface="Times New Roman" pitchFamily="18" charset="0"/>
                <a:cs typeface="Times New Roman" pitchFamily="18" charset="0"/>
              </a:rPr>
              <a:t>б) совершенствование форм и методов взаимодействия сил обеспечения информационной безопасности в целях повышения их готовности к противодействию информационным угрозам, в том числе путем регулярного проведения тренировок (учений);</a:t>
            </a:r>
          </a:p>
          <a:p>
            <a:pPr indent="533400" algn="just"/>
            <a:r>
              <a:rPr lang="ru-RU" sz="2000" b="1" i="1" dirty="0" smtClean="0">
                <a:latin typeface="Times New Roman" pitchFamily="18" charset="0"/>
                <a:cs typeface="Times New Roman" pitchFamily="18" charset="0"/>
              </a:rPr>
              <a:t>в) совершенствование информационно-аналитических и научно-технических аспектов функционирования системы обеспечения информационной безопасности;</a:t>
            </a:r>
          </a:p>
          <a:p>
            <a:pPr indent="533400" algn="just"/>
            <a:r>
              <a:rPr lang="ru-RU" sz="2000" b="1" i="1" dirty="0" smtClean="0">
                <a:latin typeface="Times New Roman" pitchFamily="18" charset="0"/>
                <a:cs typeface="Times New Roman" pitchFamily="18" charset="0"/>
              </a:rPr>
              <a:t>г) повышение эффективности взаимодействия государственных органов, органов местного самоуправления, организаций и граждан при решении задач по обеспечению информационной безопасности.</a:t>
            </a:r>
            <a:r>
              <a:rPr lang="ru-RU" sz="2000" b="1" i="1" dirty="0" smtClean="0">
                <a:solidFill>
                  <a:srgbClr val="002060"/>
                </a:solidFill>
                <a:latin typeface="Times New Roman" pitchFamily="18" charset="0"/>
                <a:cs typeface="Times New Roman" pitchFamily="18" charset="0"/>
              </a:rPr>
              <a:t> </a:t>
            </a:r>
          </a:p>
          <a:p>
            <a:pPr indent="533400" algn="ctr"/>
            <a:r>
              <a:rPr lang="ru-RU" sz="2000" b="1" i="1" dirty="0" smtClean="0">
                <a:solidFill>
                  <a:srgbClr val="002060"/>
                </a:solidFill>
                <a:latin typeface="Times New Roman" pitchFamily="18" charset="0"/>
                <a:cs typeface="Times New Roman" pitchFamily="18" charset="0"/>
              </a:rPr>
              <a:t>(«Доктрина информационной безопасности Российской Федерации»</a:t>
            </a:r>
          </a:p>
          <a:p>
            <a:pPr algn="ctr"/>
            <a:r>
              <a:rPr lang="ru-RU" sz="2000" b="1" i="1" dirty="0" smtClean="0">
                <a:solidFill>
                  <a:srgbClr val="00206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утверждена Указом Президента Российской </a:t>
            </a:r>
            <a:r>
              <a:rPr lang="ru-RU" sz="2000" dirty="0" err="1" smtClean="0">
                <a:solidFill>
                  <a:srgbClr val="002060"/>
                </a:solidFill>
                <a:latin typeface="Times New Roman" pitchFamily="18" charset="0"/>
                <a:cs typeface="Times New Roman" pitchFamily="18" charset="0"/>
              </a:rPr>
              <a:t>Федерацииот</a:t>
            </a:r>
            <a:r>
              <a:rPr lang="ru-RU" sz="2000" dirty="0" smtClean="0">
                <a:solidFill>
                  <a:srgbClr val="002060"/>
                </a:solidFill>
                <a:latin typeface="Times New Roman" pitchFamily="18" charset="0"/>
                <a:cs typeface="Times New Roman" pitchFamily="18" charset="0"/>
              </a:rPr>
              <a:t> 05.12.2016 г. № 646</a:t>
            </a:r>
            <a:r>
              <a:rPr lang="ru-RU" sz="2000" dirty="0" smtClean="0">
                <a:latin typeface="Times New Roman" pitchFamily="18" charset="0"/>
                <a:cs typeface="Times New Roman" pitchFamily="18" charset="0"/>
              </a:rPr>
              <a:t>) </a:t>
            </a:r>
            <a:endParaRPr lang="ru-RU" sz="2000" b="1" i="1" dirty="0" smtClean="0">
              <a:latin typeface="Times New Roman" pitchFamily="18" charset="0"/>
              <a:cs typeface="Times New Roman" pitchFamily="18" charset="0"/>
            </a:endParaRPr>
          </a:p>
          <a:p>
            <a:pPr indent="533400" algn="just"/>
            <a:endParaRPr lang="ru-RU" sz="2000" b="1" i="1"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6247864"/>
          </a:xfrm>
          <a:prstGeom prst="rect">
            <a:avLst/>
          </a:prstGeom>
        </p:spPr>
        <p:txBody>
          <a:bodyPr wrap="square">
            <a:spAutoFit/>
          </a:bodyPr>
          <a:lstStyle/>
          <a:p>
            <a:pPr indent="533400" algn="just"/>
            <a:r>
              <a:rPr lang="ru-RU" sz="2000" b="1" i="1" u="sng" dirty="0" smtClean="0">
                <a:latin typeface="Times New Roman" pitchFamily="18" charset="0"/>
                <a:cs typeface="Times New Roman" pitchFamily="18" charset="0"/>
              </a:rPr>
              <a:t>Деятельность государственных органов по обеспечению информационной безопасности основывается на следующих принципах</a:t>
            </a:r>
            <a:r>
              <a:rPr lang="ru-RU" sz="2000" b="1" i="1" dirty="0" smtClean="0">
                <a:latin typeface="Times New Roman" pitchFamily="18" charset="0"/>
                <a:cs typeface="Times New Roman" pitchFamily="18" charset="0"/>
              </a:rPr>
              <a:t>:</a:t>
            </a:r>
          </a:p>
          <a:p>
            <a:pPr indent="533400" algn="just"/>
            <a:r>
              <a:rPr lang="ru-RU" sz="2000" b="1" i="1" dirty="0" smtClean="0">
                <a:latin typeface="Times New Roman" pitchFamily="18" charset="0"/>
                <a:cs typeface="Times New Roman" pitchFamily="18" charset="0"/>
              </a:rPr>
              <a:t>а) законность общественных отношений в информационной сфере и правовое равенство всех участников таких отношений, основанные на конституционном праве граждан свободно искать, получать, передавать, производить и распространять информацию любым законным способом;</a:t>
            </a:r>
          </a:p>
          <a:p>
            <a:pPr indent="533400" algn="just"/>
            <a:r>
              <a:rPr lang="ru-RU" sz="2000" b="1" i="1" dirty="0" smtClean="0">
                <a:latin typeface="Times New Roman" pitchFamily="18" charset="0"/>
                <a:cs typeface="Times New Roman" pitchFamily="18" charset="0"/>
              </a:rPr>
              <a:t>б) конструктивное взаимодействие государственных органов, организаций и граждан при решении задач по обеспечению информационной безопасности;</a:t>
            </a:r>
          </a:p>
          <a:p>
            <a:pPr indent="533400" algn="just"/>
            <a:r>
              <a:rPr lang="ru-RU" sz="2000" b="1" i="1" dirty="0" smtClean="0">
                <a:latin typeface="Times New Roman" pitchFamily="18" charset="0"/>
                <a:cs typeface="Times New Roman" pitchFamily="18" charset="0"/>
              </a:rPr>
              <a:t>в) соблюдение баланса между потребностью граждан в свободном обмене информацией и ограничениями, связанными с необходимостью обеспечения национальной безопасности, в том числе в информационной сфере;</a:t>
            </a:r>
          </a:p>
          <a:p>
            <a:pPr indent="533400" algn="just"/>
            <a:r>
              <a:rPr lang="ru-RU" sz="2000" b="1" i="1" dirty="0" smtClean="0">
                <a:latin typeface="Times New Roman" pitchFamily="18" charset="0"/>
                <a:cs typeface="Times New Roman" pitchFamily="18" charset="0"/>
              </a:rPr>
              <a:t>г) достаточность сил и средств обеспечения информационной безопасности, определяемая в том числе посредством постоянного осуществления мониторинга информационных угроз;</a:t>
            </a:r>
          </a:p>
          <a:p>
            <a:pPr indent="533400" algn="just"/>
            <a:r>
              <a:rPr lang="ru-RU" sz="2000" b="1" i="1" dirty="0" err="1" smtClean="0">
                <a:latin typeface="Times New Roman" pitchFamily="18" charset="0"/>
                <a:cs typeface="Times New Roman" pitchFamily="18" charset="0"/>
              </a:rPr>
              <a:t>д</a:t>
            </a:r>
            <a:r>
              <a:rPr lang="ru-RU" sz="2000" b="1" i="1" dirty="0" smtClean="0">
                <a:latin typeface="Times New Roman" pitchFamily="18" charset="0"/>
                <a:cs typeface="Times New Roman" pitchFamily="18" charset="0"/>
              </a:rPr>
              <a:t>) соблюдение общепризнанных принципов и норм международного права, международных договоров Российской Федерации, а также законодательства Российской Федерации.</a:t>
            </a:r>
          </a:p>
          <a:p>
            <a:pPr algn="ctr"/>
            <a:r>
              <a:rPr lang="ru-RU" sz="2000" b="1" i="1" dirty="0" smtClean="0">
                <a:solidFill>
                  <a:srgbClr val="002060"/>
                </a:solidFill>
                <a:latin typeface="Times New Roman" pitchFamily="18" charset="0"/>
                <a:cs typeface="Times New Roman" pitchFamily="18" charset="0"/>
              </a:rPr>
              <a:t>(«Доктрина информационной безопасности Российской Федерации»</a:t>
            </a:r>
          </a:p>
          <a:p>
            <a:pPr algn="ctr"/>
            <a:r>
              <a:rPr lang="ru-RU" sz="2000" b="1" i="1" dirty="0" smtClean="0">
                <a:solidFill>
                  <a:srgbClr val="00206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утверждена Указом Президента Российской </a:t>
            </a:r>
            <a:r>
              <a:rPr lang="ru-RU" sz="2000" dirty="0" err="1" smtClean="0">
                <a:solidFill>
                  <a:srgbClr val="002060"/>
                </a:solidFill>
                <a:latin typeface="Times New Roman" pitchFamily="18" charset="0"/>
                <a:cs typeface="Times New Roman" pitchFamily="18" charset="0"/>
              </a:rPr>
              <a:t>Федерацииот</a:t>
            </a:r>
            <a:r>
              <a:rPr lang="ru-RU" sz="2000" dirty="0" smtClean="0">
                <a:solidFill>
                  <a:srgbClr val="002060"/>
                </a:solidFill>
                <a:latin typeface="Times New Roman" pitchFamily="18" charset="0"/>
                <a:cs typeface="Times New Roman" pitchFamily="18" charset="0"/>
              </a:rPr>
              <a:t> 05.12.2016 г. № 646</a:t>
            </a:r>
            <a:r>
              <a:rPr lang="ru-RU" sz="2000" dirty="0" smtClean="0">
                <a:latin typeface="Times New Roman" pitchFamily="18" charset="0"/>
                <a:cs typeface="Times New Roman" pitchFamily="18" charset="0"/>
              </a:rPr>
              <a:t>) </a:t>
            </a:r>
            <a:endParaRPr lang="ru-RU" sz="2000" b="1"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58175" cy="1296987"/>
          </a:xfrm>
        </p:spPr>
        <p:txBody>
          <a:bodyPr>
            <a:normAutofit/>
          </a:bodyPr>
          <a:lstStyle/>
          <a:p>
            <a:r>
              <a:rPr lang="ru-RU" sz="2000" dirty="0" smtClean="0"/>
              <a:t> </a:t>
            </a:r>
            <a:endParaRPr lang="ru-RU" sz="2000" dirty="0"/>
          </a:p>
        </p:txBody>
      </p:sp>
      <p:sp>
        <p:nvSpPr>
          <p:cNvPr id="3" name="Содержимое 2"/>
          <p:cNvSpPr>
            <a:spLocks noGrp="1"/>
          </p:cNvSpPr>
          <p:nvPr>
            <p:ph idx="4294967295"/>
          </p:nvPr>
        </p:nvSpPr>
        <p:spPr>
          <a:xfrm>
            <a:off x="0" y="1412776"/>
            <a:ext cx="9144000" cy="3600400"/>
          </a:xfrm>
        </p:spPr>
        <p:txBody>
          <a:bodyPr>
            <a:noAutofit/>
          </a:bodyPr>
          <a:lstStyle/>
          <a:p>
            <a:pPr algn="ctr">
              <a:spcBef>
                <a:spcPct val="50000"/>
              </a:spcBef>
              <a:buNone/>
            </a:pPr>
            <a:r>
              <a:rPr lang="ru-RU" sz="3600" b="1" dirty="0" smtClean="0">
                <a:effectLst>
                  <a:outerShdw blurRad="38100" dist="38100" dir="2700000" algn="tl">
                    <a:srgbClr val="000000">
                      <a:alpha val="43137"/>
                    </a:srgbClr>
                  </a:outerShdw>
                </a:effectLst>
                <a:latin typeface="Times New Roman" pitchFamily="18" charset="0"/>
              </a:rPr>
              <a:t>Преподаватель БОУДПО Вологодской области</a:t>
            </a:r>
          </a:p>
          <a:p>
            <a:pPr algn="ctr">
              <a:spcBef>
                <a:spcPct val="50000"/>
              </a:spcBef>
              <a:buNone/>
            </a:pPr>
            <a:r>
              <a:rPr lang="ru-RU" sz="3600" b="1" dirty="0" smtClean="0">
                <a:effectLst>
                  <a:outerShdw blurRad="38100" dist="38100" dir="2700000" algn="tl">
                    <a:srgbClr val="000000">
                      <a:alpha val="43137"/>
                    </a:srgbClr>
                  </a:outerShdw>
                </a:effectLst>
                <a:latin typeface="Times New Roman" pitchFamily="18" charset="0"/>
              </a:rPr>
              <a:t>«УМЦ  по ГО и ЧС Вологодской области» </a:t>
            </a:r>
          </a:p>
          <a:p>
            <a:pPr algn="ctr">
              <a:spcBef>
                <a:spcPct val="50000"/>
              </a:spcBef>
              <a:buNone/>
            </a:pPr>
            <a:r>
              <a:rPr lang="ru-RU" sz="3600" b="1" dirty="0" smtClean="0">
                <a:effectLst>
                  <a:outerShdw blurRad="38100" dist="38100" dir="2700000" algn="tl">
                    <a:srgbClr val="000000">
                      <a:alpha val="43137"/>
                    </a:srgbClr>
                  </a:outerShdw>
                </a:effectLst>
                <a:latin typeface="Times New Roman" pitchFamily="18" charset="0"/>
              </a:rPr>
              <a:t>Носков Владимир Валентинович</a:t>
            </a:r>
          </a:p>
          <a:p>
            <a:pPr algn="ctr">
              <a:spcBef>
                <a:spcPct val="50000"/>
              </a:spcBef>
              <a:buNone/>
            </a:pPr>
            <a:r>
              <a:rPr lang="ru-RU" sz="3600" b="1" dirty="0" smtClean="0">
                <a:effectLst>
                  <a:outerShdw blurRad="38100" dist="38100" dir="2700000" algn="tl">
                    <a:srgbClr val="000000">
                      <a:alpha val="43137"/>
                    </a:srgbClr>
                  </a:outerShdw>
                </a:effectLst>
                <a:latin typeface="Times New Roman" pitchFamily="18" charset="0"/>
              </a:rPr>
              <a:t>тел : 72-45-32</a:t>
            </a:r>
            <a:endParaRPr lang="ru-RU"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2656"/>
            <a:ext cx="9144000" cy="6186309"/>
          </a:xfrm>
          <a:prstGeom prst="rect">
            <a:avLst/>
          </a:prstGeom>
        </p:spPr>
        <p:txBody>
          <a:bodyPr wrap="square">
            <a:spAutoFit/>
          </a:bodyPr>
          <a:lstStyle/>
          <a:p>
            <a:pPr indent="533400" algn="just"/>
            <a:r>
              <a:rPr lang="ru-RU" b="1" i="1" u="sng" dirty="0" smtClean="0">
                <a:latin typeface="Times New Roman" pitchFamily="18" charset="0"/>
                <a:cs typeface="Times New Roman" pitchFamily="18" charset="0"/>
              </a:rPr>
              <a:t>Обладателем информации</a:t>
            </a:r>
            <a:r>
              <a:rPr lang="ru-RU" b="1" i="1" dirty="0" smtClean="0">
                <a:latin typeface="Times New Roman" pitchFamily="18" charset="0"/>
                <a:cs typeface="Times New Roman" pitchFamily="18" charset="0"/>
              </a:rPr>
              <a:t> может быть гражданин (физическое лицо), юридическое лицо, Российская Федерация, субъект Российской Федерации, муниципальное образование.</a:t>
            </a:r>
            <a:r>
              <a:rPr lang="ru-RU" dirty="0" smtClean="0">
                <a:latin typeface="Times New Roman" pitchFamily="18" charset="0"/>
                <a:cs typeface="Times New Roman" pitchFamily="18" charset="0"/>
              </a:rPr>
              <a:t> </a:t>
            </a:r>
          </a:p>
          <a:p>
            <a:pPr indent="533400" algn="just"/>
            <a:r>
              <a:rPr lang="ru-RU" b="1" i="1" u="sng" dirty="0" smtClean="0">
                <a:latin typeface="Times New Roman" pitchFamily="18" charset="0"/>
                <a:cs typeface="Times New Roman" pitchFamily="18" charset="0"/>
              </a:rPr>
              <a:t>Обладатель информации, если иное не предусмотрено федеральными законами, вправе</a:t>
            </a:r>
            <a:r>
              <a:rPr lang="ru-RU" b="1" i="1" dirty="0" smtClean="0">
                <a:latin typeface="Times New Roman" pitchFamily="18" charset="0"/>
                <a:cs typeface="Times New Roman" pitchFamily="18" charset="0"/>
              </a:rPr>
              <a:t>:</a:t>
            </a:r>
          </a:p>
          <a:p>
            <a:pPr indent="533400" algn="just"/>
            <a:r>
              <a:rPr lang="ru-RU" b="1" i="1" dirty="0" smtClean="0">
                <a:latin typeface="Times New Roman" pitchFamily="18" charset="0"/>
                <a:cs typeface="Times New Roman" pitchFamily="18" charset="0"/>
              </a:rPr>
              <a:t>1) разрешать или ограничивать доступ к информации, определять порядок и условия такого доступа;</a:t>
            </a:r>
          </a:p>
          <a:p>
            <a:pPr indent="533400" algn="just"/>
            <a:r>
              <a:rPr lang="ru-RU" b="1" i="1" dirty="0" smtClean="0">
                <a:latin typeface="Times New Roman" pitchFamily="18" charset="0"/>
                <a:cs typeface="Times New Roman" pitchFamily="18" charset="0"/>
              </a:rPr>
              <a:t>2) использовать информацию, в том числе распространять ее, по своему усмотрению;</a:t>
            </a:r>
          </a:p>
          <a:p>
            <a:pPr indent="533400" algn="just"/>
            <a:r>
              <a:rPr lang="ru-RU" b="1" i="1" dirty="0" smtClean="0">
                <a:latin typeface="Times New Roman" pitchFamily="18" charset="0"/>
                <a:cs typeface="Times New Roman" pitchFamily="18" charset="0"/>
              </a:rPr>
              <a:t>3) передавать информацию другим лицам по договору или на ином установленном законом основании;</a:t>
            </a:r>
          </a:p>
          <a:p>
            <a:pPr indent="533400" algn="just"/>
            <a:r>
              <a:rPr lang="ru-RU" b="1" i="1" dirty="0" smtClean="0">
                <a:latin typeface="Times New Roman" pitchFamily="18" charset="0"/>
                <a:cs typeface="Times New Roman" pitchFamily="18" charset="0"/>
              </a:rPr>
              <a:t>4) защищать установленными законом способами свои права в случае незаконного получения информации или ее незаконного использования иными лицами;</a:t>
            </a:r>
          </a:p>
          <a:p>
            <a:pPr indent="533400" algn="just"/>
            <a:r>
              <a:rPr lang="ru-RU" b="1" i="1" dirty="0" smtClean="0">
                <a:latin typeface="Times New Roman" pitchFamily="18" charset="0"/>
                <a:cs typeface="Times New Roman" pitchFamily="18" charset="0"/>
              </a:rPr>
              <a:t>5) осуществлять иные действия с информацией или разрешать осуществление таких действий.</a:t>
            </a:r>
            <a:r>
              <a:rPr lang="ru-RU" dirty="0" smtClean="0">
                <a:latin typeface="Times New Roman" pitchFamily="18" charset="0"/>
                <a:cs typeface="Times New Roman" pitchFamily="18" charset="0"/>
              </a:rPr>
              <a:t> </a:t>
            </a:r>
          </a:p>
          <a:p>
            <a:pPr indent="533400" algn="just"/>
            <a:r>
              <a:rPr lang="ru-RU" b="1" i="1" u="sng" dirty="0" smtClean="0">
                <a:latin typeface="Times New Roman" pitchFamily="18" charset="0"/>
                <a:cs typeface="Times New Roman" pitchFamily="18" charset="0"/>
              </a:rPr>
              <a:t>Обладатель информации при осуществлении своих прав обязан</a:t>
            </a:r>
            <a:r>
              <a:rPr lang="ru-RU" b="1" i="1" dirty="0" smtClean="0">
                <a:latin typeface="Times New Roman" pitchFamily="18" charset="0"/>
                <a:cs typeface="Times New Roman" pitchFamily="18" charset="0"/>
              </a:rPr>
              <a:t>:</a:t>
            </a:r>
          </a:p>
          <a:p>
            <a:pPr indent="533400" algn="just"/>
            <a:r>
              <a:rPr lang="ru-RU" b="1" i="1" dirty="0" smtClean="0">
                <a:latin typeface="Times New Roman" pitchFamily="18" charset="0"/>
                <a:cs typeface="Times New Roman" pitchFamily="18" charset="0"/>
              </a:rPr>
              <a:t>1) соблюдать права и законные интересы иных лиц;</a:t>
            </a:r>
          </a:p>
          <a:p>
            <a:pPr indent="533400" algn="just"/>
            <a:r>
              <a:rPr lang="ru-RU" b="1" i="1" dirty="0" smtClean="0">
                <a:latin typeface="Times New Roman" pitchFamily="18" charset="0"/>
                <a:cs typeface="Times New Roman" pitchFamily="18" charset="0"/>
              </a:rPr>
              <a:t>2) принимать меры по защите информации;</a:t>
            </a:r>
          </a:p>
          <a:p>
            <a:pPr indent="533400" algn="just"/>
            <a:r>
              <a:rPr lang="ru-RU" b="1" i="1" dirty="0" smtClean="0">
                <a:latin typeface="Times New Roman" pitchFamily="18" charset="0"/>
                <a:cs typeface="Times New Roman" pitchFamily="18" charset="0"/>
              </a:rPr>
              <a:t>3) ограничивать доступ к информации, если такая обязанность установлена федеральными законами.</a:t>
            </a:r>
          </a:p>
          <a:p>
            <a:pPr algn="ctr"/>
            <a:r>
              <a:rPr lang="ru-RU" b="1" i="1" dirty="0" smtClean="0">
                <a:solidFill>
                  <a:srgbClr val="002060"/>
                </a:solidFill>
                <a:latin typeface="Times New Roman" pitchFamily="18" charset="0"/>
                <a:cs typeface="Times New Roman" pitchFamily="18" charset="0"/>
              </a:rPr>
              <a:t>Федеральный закон от 27.07.2006 № 149-ФЗ « Об информации, информационных технологиях и о защите информации (в ред. от 19.07.2018)</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940361"/>
          </a:xfrm>
          <a:prstGeom prst="rect">
            <a:avLst/>
          </a:prstGeom>
        </p:spPr>
        <p:txBody>
          <a:bodyPr wrap="square">
            <a:spAutoFit/>
          </a:bodyPr>
          <a:lstStyle/>
          <a:p>
            <a:pPr indent="533400" algn="just"/>
            <a:r>
              <a:rPr lang="ru-RU" sz="1700" b="1" i="1" dirty="0" smtClean="0">
                <a:latin typeface="Times New Roman" pitchFamily="18" charset="0"/>
                <a:ea typeface="Calibri" pitchFamily="34" charset="0"/>
                <a:cs typeface="Times New Roman" pitchFamily="18" charset="0"/>
              </a:rPr>
              <a:t>Организация безопасного доступа</a:t>
            </a:r>
            <a:r>
              <a:rPr lang="ru-RU" sz="1700" dirty="0" smtClean="0">
                <a:latin typeface="Times New Roman" pitchFamily="18" charset="0"/>
                <a:ea typeface="Calibri" pitchFamily="34" charset="0"/>
                <a:cs typeface="Times New Roman" pitchFamily="18" charset="0"/>
              </a:rPr>
              <a:t> к сети Интернет с рабочих мест в организации </a:t>
            </a:r>
            <a:r>
              <a:rPr lang="ru-RU" sz="1700" b="1" i="1" dirty="0" smtClean="0">
                <a:latin typeface="Times New Roman" pitchFamily="18" charset="0"/>
                <a:ea typeface="Calibri" pitchFamily="34" charset="0"/>
                <a:cs typeface="Times New Roman" pitchFamily="18" charset="0"/>
              </a:rPr>
              <a:t>включает в себя</a:t>
            </a:r>
            <a:r>
              <a:rPr lang="ru-RU" sz="1700" dirty="0" smtClean="0">
                <a:latin typeface="Times New Roman" pitchFamily="18" charset="0"/>
                <a:ea typeface="Calibri" pitchFamily="34" charset="0"/>
                <a:cs typeface="Times New Roman" pitchFamily="18" charset="0"/>
              </a:rPr>
              <a:t> комплекс правовых, организационных и технических мероприятий, направленных на </a:t>
            </a:r>
            <a:r>
              <a:rPr lang="ru-RU" sz="1700" dirty="0" smtClean="0">
                <a:latin typeface="Times New Roman" pitchFamily="18" charset="0"/>
                <a:cs typeface="Times New Roman" pitchFamily="18" charset="0"/>
              </a:rPr>
              <a:t>обеспечение защиты информации от неправомерного доступа, уничтожения, модифицирования, блокирования, копирования, предоставления, распространения, а также от иных неправомерных действий в отношении такой информации; соблюдение конфиденциальности информации ограниченного доступа; реализацию права на доступ к информации. </a:t>
            </a:r>
          </a:p>
          <a:p>
            <a:pPr indent="533400" algn="just"/>
            <a:r>
              <a:rPr lang="ru-RU" sz="1700" b="1" i="1" dirty="0" smtClean="0">
                <a:latin typeface="Times New Roman" pitchFamily="18" charset="0"/>
                <a:cs typeface="Times New Roman" pitchFamily="18" charset="0"/>
              </a:rPr>
              <a:t>Обладатель информации, оператор информационной системы в случаях, установленных законодательством Российской Федерации, обязаны обеспечить</a:t>
            </a:r>
            <a:r>
              <a:rPr lang="ru-RU" sz="1700" dirty="0" smtClean="0">
                <a:latin typeface="Times New Roman" pitchFamily="18" charset="0"/>
                <a:cs typeface="Times New Roman" pitchFamily="18" charset="0"/>
              </a:rPr>
              <a:t>:</a:t>
            </a:r>
          </a:p>
          <a:p>
            <a:pPr indent="533400" algn="just"/>
            <a:r>
              <a:rPr lang="ru-RU" sz="1700" dirty="0" smtClean="0">
                <a:latin typeface="Times New Roman" pitchFamily="18" charset="0"/>
                <a:cs typeface="Times New Roman" pitchFamily="18" charset="0"/>
              </a:rPr>
              <a:t>1) предотвращение несанкционированного доступа к информации и (или) передачи ее лицам, не имеющим права на доступ к информации;</a:t>
            </a:r>
          </a:p>
          <a:p>
            <a:pPr indent="533400" algn="just"/>
            <a:r>
              <a:rPr lang="ru-RU" sz="1700" dirty="0" smtClean="0">
                <a:latin typeface="Times New Roman" pitchFamily="18" charset="0"/>
                <a:cs typeface="Times New Roman" pitchFamily="18" charset="0"/>
              </a:rPr>
              <a:t>2) своевременное обнаружение фактов несанкционированного доступа к информации;</a:t>
            </a:r>
          </a:p>
          <a:p>
            <a:pPr indent="533400" algn="just"/>
            <a:r>
              <a:rPr lang="ru-RU" sz="1700" dirty="0" smtClean="0">
                <a:latin typeface="Times New Roman" pitchFamily="18" charset="0"/>
                <a:cs typeface="Times New Roman" pitchFamily="18" charset="0"/>
              </a:rPr>
              <a:t>3) предупреждение возможности неблагоприятных последствий нарушения порядка доступа к информации;</a:t>
            </a:r>
          </a:p>
          <a:p>
            <a:pPr indent="533400" algn="just"/>
            <a:r>
              <a:rPr lang="ru-RU" sz="1700" dirty="0" smtClean="0">
                <a:latin typeface="Times New Roman" pitchFamily="18" charset="0"/>
                <a:cs typeface="Times New Roman" pitchFamily="18" charset="0"/>
              </a:rPr>
              <a:t>4) недопущение воздействия на технические средства обработки информации, в результате которого нарушается их функционирование;</a:t>
            </a:r>
          </a:p>
          <a:p>
            <a:pPr indent="533400" algn="just"/>
            <a:r>
              <a:rPr lang="ru-RU" sz="1700" dirty="0" smtClean="0">
                <a:latin typeface="Times New Roman" pitchFamily="18" charset="0"/>
                <a:cs typeface="Times New Roman" pitchFamily="18" charset="0"/>
              </a:rPr>
              <a:t>5) возможность незамедлительного восстановления информации, модифицированной или уничтоженной вследствие несанкционированного доступа к ней;</a:t>
            </a:r>
          </a:p>
          <a:p>
            <a:pPr indent="533400" algn="just"/>
            <a:r>
              <a:rPr lang="ru-RU" sz="1700" dirty="0" smtClean="0">
                <a:latin typeface="Times New Roman" pitchFamily="18" charset="0"/>
                <a:cs typeface="Times New Roman" pitchFamily="18" charset="0"/>
              </a:rPr>
              <a:t>6) постоянный контроль за обеспечением уровня защищенности информации;</a:t>
            </a:r>
          </a:p>
          <a:p>
            <a:pPr indent="533400" algn="just"/>
            <a:r>
              <a:rPr lang="ru-RU" sz="1700" dirty="0" smtClean="0">
                <a:latin typeface="Times New Roman" pitchFamily="18" charset="0"/>
                <a:cs typeface="Times New Roman" pitchFamily="18" charset="0"/>
              </a:rPr>
              <a:t>7) нахождение на территории Российской Федерации баз данных информации, с использованием которых осуществляются сбор, запись, систематизация, накопление, хранение, уточнение (обновление, изменение), извлечение персональных данных граждан Российской Федерации.</a:t>
            </a:r>
          </a:p>
          <a:p>
            <a:pPr algn="ctr"/>
            <a:r>
              <a:rPr lang="ru-RU" b="1" i="1" dirty="0" smtClean="0">
                <a:solidFill>
                  <a:srgbClr val="002060"/>
                </a:solidFill>
                <a:latin typeface="Times New Roman" pitchFamily="18" charset="0"/>
                <a:cs typeface="Times New Roman" pitchFamily="18" charset="0"/>
              </a:rPr>
              <a:t>Федеральный закон от 27.07.2006 № 149-ФЗ « Об информации, информационных технологиях и о защите информации (в ред. от 19.07.2018)</a:t>
            </a:r>
          </a:p>
          <a:p>
            <a:pPr algn="ct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5909310"/>
          </a:xfrm>
          <a:prstGeom prst="rect">
            <a:avLst/>
          </a:prstGeom>
        </p:spPr>
        <p:txBody>
          <a:bodyPr wrap="square">
            <a:spAutoFit/>
          </a:bodyPr>
          <a:lstStyle/>
          <a:p>
            <a:pPr indent="533400" algn="just"/>
            <a:r>
              <a:rPr lang="ru-RU" b="1" i="1" u="sng" dirty="0" smtClean="0">
                <a:latin typeface="Times New Roman" pitchFamily="18" charset="0"/>
                <a:ea typeface="Calibri" pitchFamily="34" charset="0"/>
                <a:cs typeface="Times New Roman" pitchFamily="18" charset="0"/>
              </a:rPr>
              <a:t>К правовым мероприятиям относится разработка в организации нормативно-правовых документов, которые определяют</a:t>
            </a:r>
            <a:r>
              <a:rPr lang="ru-RU" dirty="0" smtClean="0">
                <a:latin typeface="Times New Roman" pitchFamily="18" charset="0"/>
                <a:ea typeface="Calibri" pitchFamily="34" charset="0"/>
                <a:cs typeface="Times New Roman" pitchFamily="18" charset="0"/>
              </a:rPr>
              <a:t>: </a:t>
            </a:r>
          </a:p>
          <a:p>
            <a:pPr indent="533400"/>
            <a:r>
              <a:rPr lang="ru-RU" dirty="0" smtClean="0">
                <a:latin typeface="Times New Roman" pitchFamily="18" charset="0"/>
                <a:cs typeface="Times New Roman" pitchFamily="18" charset="0"/>
              </a:rPr>
              <a:t>- порядок подключения автоматизированных рабочих мест сотрудников предприятия к сети Интернет;</a:t>
            </a:r>
            <a:r>
              <a:rPr lang="ru-RU" b="1" dirty="0" smtClean="0"/>
              <a:t> </a:t>
            </a:r>
          </a:p>
          <a:p>
            <a:pPr indent="533400"/>
            <a:r>
              <a:rPr lang="ru-RU" dirty="0" smtClean="0">
                <a:latin typeface="Times New Roman" pitchFamily="18" charset="0"/>
                <a:cs typeface="Times New Roman" pitchFamily="18" charset="0"/>
              </a:rPr>
              <a:t>- назначение доступа к ресурсам сети Интернет;</a:t>
            </a:r>
          </a:p>
          <a:p>
            <a:pPr indent="533400"/>
            <a:r>
              <a:rPr lang="ru-RU" dirty="0" smtClean="0">
                <a:latin typeface="Times New Roman" pitchFamily="18" charset="0"/>
                <a:cs typeface="Times New Roman" pitchFamily="18" charset="0"/>
              </a:rPr>
              <a:t>- регистрацию пользователя;</a:t>
            </a:r>
          </a:p>
          <a:p>
            <a:pPr indent="533400"/>
            <a:r>
              <a:rPr lang="ru-RU" dirty="0" smtClean="0">
                <a:latin typeface="Times New Roman" pitchFamily="18" charset="0"/>
                <a:cs typeface="Times New Roman" pitchFamily="18" charset="0"/>
              </a:rPr>
              <a:t>- ограничения при работе в сети Интернет;</a:t>
            </a:r>
          </a:p>
          <a:p>
            <a:pPr indent="533400"/>
            <a:r>
              <a:rPr lang="ru-RU" dirty="0" smtClean="0">
                <a:latin typeface="Times New Roman" pitchFamily="18" charset="0"/>
                <a:cs typeface="Times New Roman" pitchFamily="18" charset="0"/>
              </a:rPr>
              <a:t>- обращение в другие организации от имени учреждения;</a:t>
            </a:r>
          </a:p>
          <a:p>
            <a:pPr indent="533400"/>
            <a:r>
              <a:rPr lang="ru-RU" dirty="0" smtClean="0">
                <a:latin typeface="Times New Roman" pitchFamily="18" charset="0"/>
                <a:cs typeface="Times New Roman" pitchFamily="18" charset="0"/>
              </a:rPr>
              <a:t>- контроль использования ресурсов сети Интернет.</a:t>
            </a:r>
            <a:endParaRPr lang="ru-RU" dirty="0" smtClean="0">
              <a:latin typeface="Times New Roman" pitchFamily="18" charset="0"/>
              <a:ea typeface="Calibri" pitchFamily="34" charset="0"/>
              <a:cs typeface="Times New Roman" pitchFamily="18" charset="0"/>
            </a:endParaRPr>
          </a:p>
          <a:p>
            <a:pPr indent="533400" algn="just"/>
            <a:r>
              <a:rPr lang="ru-RU" b="1" i="1" dirty="0" smtClean="0">
                <a:latin typeface="Times New Roman" pitchFamily="18" charset="0"/>
                <a:cs typeface="Times New Roman" pitchFamily="18" charset="0"/>
              </a:rPr>
              <a:t>Одним из таких документов может быть «Положение о порядке подключения и работы автоматизированных рабочих мест сотрудников предприятия в сети Интернет».</a:t>
            </a:r>
          </a:p>
          <a:p>
            <a:pPr indent="533400" algn="just"/>
            <a:r>
              <a:rPr lang="ru-RU" b="1" i="1" u="sng" dirty="0" smtClean="0">
                <a:latin typeface="Times New Roman" pitchFamily="18" charset="0"/>
                <a:ea typeface="Calibri" pitchFamily="34" charset="0"/>
                <a:cs typeface="Times New Roman" pitchFamily="18" charset="0"/>
              </a:rPr>
              <a:t>К организационным мероприятиям относится мероприятия которые:</a:t>
            </a:r>
            <a:endParaRPr lang="ru-RU" dirty="0" smtClean="0">
              <a:latin typeface="Times New Roman" pitchFamily="18" charset="0"/>
              <a:ea typeface="Calibri" pitchFamily="34" charset="0"/>
              <a:cs typeface="Times New Roman" pitchFamily="18" charset="0"/>
            </a:endParaRPr>
          </a:p>
          <a:p>
            <a:pPr indent="533400" algn="just"/>
            <a:r>
              <a:rPr lang="ru-RU" dirty="0" smtClean="0">
                <a:latin typeface="Times New Roman" pitchFamily="18" charset="0"/>
                <a:ea typeface="Calibri" pitchFamily="34" charset="0"/>
                <a:cs typeface="Times New Roman" pitchFamily="18" charset="0"/>
              </a:rPr>
              <a:t>- определяют  </a:t>
            </a:r>
            <a:r>
              <a:rPr lang="ru-RU" dirty="0" smtClean="0">
                <a:latin typeface="Times New Roman" pitchFamily="18" charset="0"/>
                <a:cs typeface="Times New Roman" pitchFamily="18" charset="0"/>
              </a:rPr>
              <a:t>порядок подключения рабочих мест сотрудников к международной сети Интернет и регламентируют использование сети Интернет в учреждении; </a:t>
            </a:r>
          </a:p>
          <a:p>
            <a:pPr indent="533400" algn="just"/>
            <a:r>
              <a:rPr lang="ru-RU" dirty="0" smtClean="0">
                <a:latin typeface="Times New Roman" pitchFamily="18" charset="0"/>
                <a:cs typeface="Times New Roman" pitchFamily="18" charset="0"/>
              </a:rPr>
              <a:t>- направлены на повышения эффективности работы сотрудников, использующих электронные информационные ресурсы глобальной сети Интернет, и уровня информационной безопасности локальной информационно-вычислительной сети учреждения;</a:t>
            </a:r>
          </a:p>
          <a:p>
            <a:pPr indent="533400" algn="just"/>
            <a:r>
              <a:rPr lang="ru-RU" dirty="0" smtClean="0">
                <a:latin typeface="Times New Roman" pitchFamily="18" charset="0"/>
                <a:cs typeface="Times New Roman" pitchFamily="18" charset="0"/>
              </a:rPr>
              <a:t>- устанавливают постоянный контроль и спецификацию видов информации, к которой разрешен доступ тому или иному работнику.</a:t>
            </a:r>
            <a:endParaRPr lang="ru-RU" dirty="0" smtClean="0">
              <a:latin typeface="Times New Roman" pitchFamily="18" charset="0"/>
              <a:ea typeface="Calibri" pitchFamily="34"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indent="533400" algn="just"/>
            <a:r>
              <a:rPr lang="ru-RU" sz="2000" b="1" i="1" u="sng" dirty="0" smtClean="0">
                <a:latin typeface="Times New Roman" pitchFamily="18" charset="0"/>
                <a:ea typeface="Calibri" pitchFamily="34" charset="0"/>
                <a:cs typeface="Times New Roman" pitchFamily="18" charset="0"/>
              </a:rPr>
              <a:t>К </a:t>
            </a:r>
            <a:r>
              <a:rPr lang="ru-RU" sz="2000" b="1" i="1" u="sng" dirty="0" smtClean="0">
                <a:latin typeface="Times New Roman" pitchFamily="18" charset="0"/>
                <a:ea typeface="Calibri" pitchFamily="34" charset="0"/>
                <a:cs typeface="Times New Roman" pitchFamily="18" charset="0"/>
              </a:rPr>
              <a:t>техническим </a:t>
            </a:r>
            <a:r>
              <a:rPr lang="ru-RU" sz="2000" b="1" i="1" u="sng" dirty="0" smtClean="0">
                <a:latin typeface="Times New Roman" pitchFamily="18" charset="0"/>
                <a:ea typeface="Calibri" pitchFamily="34" charset="0"/>
                <a:cs typeface="Times New Roman" pitchFamily="18" charset="0"/>
              </a:rPr>
              <a:t>мероприятиям относится мероприятия </a:t>
            </a:r>
            <a:r>
              <a:rPr lang="ru-RU" sz="2000" b="1" i="1" u="sng" dirty="0" smtClean="0">
                <a:latin typeface="Times New Roman" pitchFamily="18" charset="0"/>
                <a:ea typeface="Calibri" pitchFamily="34" charset="0"/>
                <a:cs typeface="Times New Roman" pitchFamily="18" charset="0"/>
              </a:rPr>
              <a:t>по выбору и установке технических устройств и информационных технологий (аппаратно-программных средств) которые позволяют осуществлять:</a:t>
            </a: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 идентификацию </a:t>
            </a:r>
            <a:r>
              <a:rPr lang="ru-RU" sz="2000" dirty="0" smtClean="0">
                <a:latin typeface="Times New Roman" pitchFamily="18" charset="0"/>
                <a:cs typeface="Times New Roman" pitchFamily="18" charset="0"/>
              </a:rPr>
              <a:t>и </a:t>
            </a:r>
            <a:r>
              <a:rPr lang="ru-RU" sz="2000" dirty="0" smtClean="0">
                <a:latin typeface="Times New Roman" pitchFamily="18" charset="0"/>
                <a:cs typeface="Times New Roman" pitchFamily="18" charset="0"/>
              </a:rPr>
              <a:t>аутентификацию </a:t>
            </a:r>
            <a:r>
              <a:rPr lang="ru-RU" sz="2000" dirty="0" smtClean="0">
                <a:latin typeface="Times New Roman" pitchFamily="18" charset="0"/>
                <a:cs typeface="Times New Roman" pitchFamily="18" charset="0"/>
              </a:rPr>
              <a:t>субъектов доступа и объектов доступа; </a:t>
            </a:r>
          </a:p>
          <a:p>
            <a:pPr indent="533400" algn="just"/>
            <a:r>
              <a:rPr lang="ru-RU" sz="2000" dirty="0" smtClean="0">
                <a:latin typeface="Times New Roman" pitchFamily="18" charset="0"/>
                <a:cs typeface="Times New Roman" pitchFamily="18" charset="0"/>
              </a:rPr>
              <a:t>- управление </a:t>
            </a:r>
            <a:r>
              <a:rPr lang="ru-RU" sz="2000" dirty="0" smtClean="0">
                <a:latin typeface="Times New Roman" pitchFamily="18" charset="0"/>
                <a:cs typeface="Times New Roman" pitchFamily="18" charset="0"/>
              </a:rPr>
              <a:t>доступом субъектов доступа к объектам </a:t>
            </a:r>
            <a:r>
              <a:rPr lang="ru-RU" sz="2000" dirty="0" smtClean="0">
                <a:latin typeface="Times New Roman" pitchFamily="18" charset="0"/>
                <a:cs typeface="Times New Roman" pitchFamily="18" charset="0"/>
              </a:rPr>
              <a:t>доступа (</a:t>
            </a:r>
            <a:r>
              <a:rPr lang="ru-RU" sz="2000" dirty="0" err="1" smtClean="0">
                <a:latin typeface="Times New Roman" pitchFamily="18" charset="0"/>
                <a:cs typeface="Times New Roman" pitchFamily="18" charset="0"/>
              </a:rPr>
              <a:t>к</a:t>
            </a:r>
            <a:r>
              <a:rPr lang="ru-RU" sz="2000" dirty="0" err="1" smtClean="0">
                <a:latin typeface="Times New Roman" pitchFamily="18" charset="0"/>
                <a:ea typeface="Calibri" pitchFamily="34" charset="0"/>
                <a:cs typeface="Times New Roman" pitchFamily="18" charset="0"/>
              </a:rPr>
              <a:t>онтент-фильтрация</a:t>
            </a:r>
            <a:r>
              <a:rPr lang="ru-RU" sz="2000" dirty="0" smtClean="0">
                <a:latin typeface="Times New Roman" pitchFamily="18" charset="0"/>
                <a:ea typeface="Calibri" pitchFamily="34" charset="0"/>
                <a:cs typeface="Times New Roman" pitchFamily="18" charset="0"/>
              </a:rPr>
              <a:t> информации)</a:t>
            </a: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 ограничение </a:t>
            </a:r>
            <a:r>
              <a:rPr lang="ru-RU" sz="2000" dirty="0" smtClean="0">
                <a:latin typeface="Times New Roman" pitchFamily="18" charset="0"/>
                <a:cs typeface="Times New Roman" pitchFamily="18" charset="0"/>
              </a:rPr>
              <a:t>программной среды; </a:t>
            </a:r>
          </a:p>
          <a:p>
            <a:pPr indent="533400" algn="just"/>
            <a:r>
              <a:rPr lang="ru-RU" sz="2000" dirty="0" smtClean="0">
                <a:latin typeface="Times New Roman" pitchFamily="18" charset="0"/>
                <a:cs typeface="Times New Roman" pitchFamily="18" charset="0"/>
              </a:rPr>
              <a:t>- защита </a:t>
            </a:r>
            <a:r>
              <a:rPr lang="ru-RU" sz="2000" dirty="0" smtClean="0">
                <a:latin typeface="Times New Roman" pitchFamily="18" charset="0"/>
                <a:cs typeface="Times New Roman" pitchFamily="18" charset="0"/>
              </a:rPr>
              <a:t>машинных носителей </a:t>
            </a:r>
            <a:r>
              <a:rPr lang="ru-RU" sz="2000" dirty="0" smtClean="0">
                <a:latin typeface="Times New Roman" pitchFamily="18" charset="0"/>
                <a:cs typeface="Times New Roman" pitchFamily="18" charset="0"/>
              </a:rPr>
              <a:t>информации;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 регистрация </a:t>
            </a:r>
            <a:r>
              <a:rPr lang="ru-RU" sz="2000" dirty="0" smtClean="0">
                <a:latin typeface="Times New Roman" pitchFamily="18" charset="0"/>
                <a:cs typeface="Times New Roman" pitchFamily="18" charset="0"/>
              </a:rPr>
              <a:t>событий безопасности; </a:t>
            </a:r>
          </a:p>
          <a:p>
            <a:pPr indent="533400" algn="just"/>
            <a:r>
              <a:rPr lang="ru-RU" sz="2000" dirty="0" smtClean="0">
                <a:latin typeface="Times New Roman" pitchFamily="18" charset="0"/>
                <a:cs typeface="Times New Roman" pitchFamily="18" charset="0"/>
              </a:rPr>
              <a:t>- антивирусная </a:t>
            </a:r>
            <a:r>
              <a:rPr lang="ru-RU" sz="2000" dirty="0" smtClean="0">
                <a:latin typeface="Times New Roman" pitchFamily="18" charset="0"/>
                <a:cs typeface="Times New Roman" pitchFamily="18" charset="0"/>
              </a:rPr>
              <a:t>защита; </a:t>
            </a:r>
          </a:p>
          <a:p>
            <a:pPr indent="533400" algn="just"/>
            <a:r>
              <a:rPr lang="ru-RU" sz="2000" dirty="0" smtClean="0">
                <a:latin typeface="Times New Roman" pitchFamily="18" charset="0"/>
                <a:cs typeface="Times New Roman" pitchFamily="18" charset="0"/>
              </a:rPr>
              <a:t>- обнаружение </a:t>
            </a:r>
            <a:r>
              <a:rPr lang="ru-RU" sz="2000" dirty="0" smtClean="0">
                <a:latin typeface="Times New Roman" pitchFamily="18" charset="0"/>
                <a:cs typeface="Times New Roman" pitchFamily="18" charset="0"/>
              </a:rPr>
              <a:t>(предотвращение) вторжений; </a:t>
            </a:r>
          </a:p>
          <a:p>
            <a:pPr indent="533400" algn="just"/>
            <a:r>
              <a:rPr lang="ru-RU" sz="2000" dirty="0" smtClean="0">
                <a:latin typeface="Times New Roman" pitchFamily="18" charset="0"/>
                <a:cs typeface="Times New Roman" pitchFamily="18" charset="0"/>
              </a:rPr>
              <a:t>- контроль </a:t>
            </a:r>
            <a:r>
              <a:rPr lang="ru-RU" sz="2000" dirty="0" smtClean="0">
                <a:latin typeface="Times New Roman" pitchFamily="18" charset="0"/>
                <a:cs typeface="Times New Roman" pitchFamily="18" charset="0"/>
              </a:rPr>
              <a:t>(анализ) защищенности </a:t>
            </a:r>
            <a:r>
              <a:rPr lang="ru-RU" sz="2000" dirty="0" smtClean="0">
                <a:latin typeface="Times New Roman" pitchFamily="18" charset="0"/>
                <a:cs typeface="Times New Roman" pitchFamily="18" charset="0"/>
              </a:rPr>
              <a:t>информации;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 обеспечение </a:t>
            </a:r>
            <a:r>
              <a:rPr lang="ru-RU" sz="2000" dirty="0" smtClean="0">
                <a:latin typeface="Times New Roman" pitchFamily="18" charset="0"/>
                <a:cs typeface="Times New Roman" pitchFamily="18" charset="0"/>
              </a:rPr>
              <a:t>целостности информационной </a:t>
            </a:r>
            <a:r>
              <a:rPr lang="ru-RU" sz="2000" dirty="0" smtClean="0">
                <a:latin typeface="Times New Roman" pitchFamily="18" charset="0"/>
                <a:cs typeface="Times New Roman" pitchFamily="18" charset="0"/>
              </a:rPr>
              <a:t>системы;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 защита </a:t>
            </a:r>
            <a:r>
              <a:rPr lang="ru-RU" sz="2000" dirty="0" smtClean="0">
                <a:latin typeface="Times New Roman" pitchFamily="18" charset="0"/>
                <a:cs typeface="Times New Roman" pitchFamily="18" charset="0"/>
              </a:rPr>
              <a:t>среды виртуализации; </a:t>
            </a:r>
          </a:p>
          <a:p>
            <a:pPr indent="533400" algn="just"/>
            <a:r>
              <a:rPr lang="ru-RU" sz="2000" dirty="0" smtClean="0">
                <a:latin typeface="Times New Roman" pitchFamily="18" charset="0"/>
                <a:cs typeface="Times New Roman" pitchFamily="18" charset="0"/>
              </a:rPr>
              <a:t>- защита </a:t>
            </a:r>
            <a:r>
              <a:rPr lang="ru-RU" sz="2000" dirty="0" smtClean="0">
                <a:latin typeface="Times New Roman" pitchFamily="18" charset="0"/>
                <a:cs typeface="Times New Roman" pitchFamily="18" charset="0"/>
              </a:rPr>
              <a:t>технических средств; </a:t>
            </a:r>
          </a:p>
          <a:p>
            <a:pPr indent="533400" algn="just"/>
            <a:r>
              <a:rPr lang="ru-RU" sz="2000" dirty="0" smtClean="0">
                <a:latin typeface="Times New Roman" pitchFamily="18" charset="0"/>
                <a:cs typeface="Times New Roman" pitchFamily="18" charset="0"/>
              </a:rPr>
              <a:t>- защита </a:t>
            </a:r>
            <a:r>
              <a:rPr lang="ru-RU" sz="2000" dirty="0" smtClean="0">
                <a:latin typeface="Times New Roman" pitchFamily="18" charset="0"/>
                <a:cs typeface="Times New Roman" pitchFamily="18" charset="0"/>
              </a:rPr>
              <a:t>информационной системы, ее средств, систем связи и передачи данных; </a:t>
            </a:r>
          </a:p>
          <a:p>
            <a:pPr indent="533400" algn="just"/>
            <a:r>
              <a:rPr lang="ru-RU" sz="2000" dirty="0" smtClean="0">
                <a:latin typeface="Times New Roman" pitchFamily="18" charset="0"/>
                <a:cs typeface="Times New Roman" pitchFamily="18" charset="0"/>
              </a:rPr>
              <a:t>- выявление </a:t>
            </a:r>
            <a:r>
              <a:rPr lang="ru-RU" sz="2000" dirty="0" smtClean="0">
                <a:latin typeface="Times New Roman" pitchFamily="18" charset="0"/>
                <a:cs typeface="Times New Roman" pitchFamily="18" charset="0"/>
              </a:rPr>
              <a:t>инцидентов (одного события или группы событий), которые могут привести к сбоям или нарушению функционирования информационной </a:t>
            </a:r>
            <a:r>
              <a:rPr lang="ru-RU" sz="2000" dirty="0" smtClean="0">
                <a:latin typeface="Times New Roman" pitchFamily="18" charset="0"/>
                <a:cs typeface="Times New Roman" pitchFamily="18" charset="0"/>
              </a:rPr>
              <a:t>системы;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управление конфигурацией информационной </a:t>
            </a:r>
            <a:r>
              <a:rPr lang="ru-RU" sz="2000" dirty="0" smtClean="0">
                <a:latin typeface="Times New Roman" pitchFamily="18" charset="0"/>
                <a:cs typeface="Times New Roman" pitchFamily="18" charset="0"/>
              </a:rPr>
              <a:t>системы.</a:t>
            </a:r>
            <a:endParaRPr lang="ru-RU" sz="2000" dirty="0" smtClean="0">
              <a:latin typeface="Times New Roman" pitchFamily="18" charset="0"/>
              <a:ea typeface="Calibri" pitchFamily="34"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1\Desktop\set.jpg"/>
          <p:cNvPicPr>
            <a:picLocks noChangeAspect="1" noChangeArrowheads="1"/>
          </p:cNvPicPr>
          <p:nvPr/>
        </p:nvPicPr>
        <p:blipFill>
          <a:blip r:embed="rId2" cstate="print"/>
          <a:srcRect/>
          <a:stretch>
            <a:fillRect/>
          </a:stretch>
        </p:blipFill>
        <p:spPr bwMode="auto">
          <a:xfrm>
            <a:off x="0" y="620688"/>
            <a:ext cx="9144000" cy="6237312"/>
          </a:xfrm>
          <a:prstGeom prst="rect">
            <a:avLst/>
          </a:prstGeom>
          <a:noFill/>
        </p:spPr>
      </p:pic>
      <p:sp>
        <p:nvSpPr>
          <p:cNvPr id="3" name="TextBox 2"/>
          <p:cNvSpPr txBox="1"/>
          <p:nvPr/>
        </p:nvSpPr>
        <p:spPr>
          <a:xfrm>
            <a:off x="0" y="260648"/>
            <a:ext cx="9144000" cy="369332"/>
          </a:xfrm>
          <a:prstGeom prst="rect">
            <a:avLst/>
          </a:prstGeom>
          <a:noFill/>
        </p:spPr>
        <p:txBody>
          <a:bodyPr wrap="square" rtlCol="0">
            <a:spAutoFit/>
          </a:bodyPr>
          <a:lstStyle/>
          <a:p>
            <a:pPr algn="ctr"/>
            <a:r>
              <a:rPr lang="ru-RU" b="1" i="1" dirty="0" smtClean="0">
                <a:effectLst>
                  <a:outerShdw blurRad="38100" dist="38100" dir="2700000" algn="tl">
                    <a:srgbClr val="000000">
                      <a:alpha val="43137"/>
                    </a:srgbClr>
                  </a:outerShdw>
                </a:effectLst>
                <a:latin typeface="Times New Roman" pitchFamily="18" charset="0"/>
                <a:cs typeface="Times New Roman" pitchFamily="18" charset="0"/>
              </a:rPr>
              <a:t>Пример подключения АРМ учреждения к сети Интернет</a:t>
            </a:r>
            <a:endParaRPr lang="ru-RU" b="1" i="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555641"/>
          </a:xfrm>
          <a:prstGeom prst="rect">
            <a:avLst/>
          </a:prstGeom>
        </p:spPr>
        <p:txBody>
          <a:bodyPr wrap="square">
            <a:spAutoFit/>
          </a:bodyPr>
          <a:lstStyle/>
          <a:p>
            <a:pPr indent="533400" algn="just"/>
            <a:r>
              <a:rPr lang="ru-RU" sz="2000" dirty="0" smtClean="0">
                <a:latin typeface="Times New Roman" pitchFamily="18" charset="0"/>
                <a:cs typeface="Times New Roman" pitchFamily="18" charset="0"/>
              </a:rPr>
              <a:t>В связи с нарастающим глобальным процессом </a:t>
            </a:r>
            <a:r>
              <a:rPr lang="ru-RU" sz="2000" dirty="0" smtClean="0">
                <a:latin typeface="Times New Roman" pitchFamily="18" charset="0"/>
                <a:cs typeface="Times New Roman" pitchFamily="18" charset="0"/>
              </a:rPr>
              <a:t>активного формирования </a:t>
            </a:r>
            <a:r>
              <a:rPr lang="ru-RU" sz="2000" dirty="0" smtClean="0">
                <a:latin typeface="Times New Roman" pitchFamily="18" charset="0"/>
                <a:cs typeface="Times New Roman" pitchFamily="18" charset="0"/>
              </a:rPr>
              <a:t>и широкомасштабного использования </a:t>
            </a:r>
            <a:r>
              <a:rPr lang="ru-RU" sz="2000" dirty="0" smtClean="0">
                <a:latin typeface="Times New Roman" pitchFamily="18" charset="0"/>
                <a:cs typeface="Times New Roman" pitchFamily="18" charset="0"/>
              </a:rPr>
              <a:t>информационных ресурсов сети Интернет особое </a:t>
            </a:r>
            <a:r>
              <a:rPr lang="ru-RU" sz="2000" dirty="0" smtClean="0">
                <a:latin typeface="Times New Roman" pitchFamily="18" charset="0"/>
                <a:cs typeface="Times New Roman" pitchFamily="18" charset="0"/>
              </a:rPr>
              <a:t>значение приобретает информационная </a:t>
            </a:r>
            <a:r>
              <a:rPr lang="ru-RU" sz="2000" dirty="0" smtClean="0">
                <a:latin typeface="Times New Roman" pitchFamily="18" charset="0"/>
                <a:cs typeface="Times New Roman" pitchFamily="18" charset="0"/>
              </a:rPr>
              <a:t>безопасность организаций, предприятий и учреждений, и в первую очередь образовательных учреждений для детей и молодёжи.</a:t>
            </a: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Для этих целей используется программа </a:t>
            </a:r>
            <a:r>
              <a:rPr lang="ru-RU" sz="2000" dirty="0" smtClean="0">
                <a:latin typeface="Times New Roman" pitchFamily="18" charset="0"/>
                <a:cs typeface="Times New Roman" pitchFamily="18" charset="0"/>
              </a:rPr>
              <a:t>ограничения </a:t>
            </a:r>
            <a:r>
              <a:rPr lang="ru-RU" sz="2000" dirty="0" err="1" smtClean="0">
                <a:latin typeface="Times New Roman" pitchFamily="18" charset="0"/>
                <a:cs typeface="Times New Roman" pitchFamily="18" charset="0"/>
              </a:rPr>
              <a:t>веб-контента</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англ. </a:t>
            </a:r>
            <a:r>
              <a:rPr lang="ru-RU" sz="2000" dirty="0" err="1" smtClean="0">
                <a:latin typeface="Times New Roman" pitchFamily="18" charset="0"/>
                <a:cs typeface="Times New Roman" pitchFamily="18" charset="0"/>
              </a:rPr>
              <a:t>Content-control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software</a:t>
            </a:r>
            <a:r>
              <a:rPr lang="ru-RU" sz="2000" dirty="0" smtClean="0">
                <a:latin typeface="Times New Roman" pitchFamily="18" charset="0"/>
                <a:cs typeface="Times New Roman" pitchFamily="18" charset="0"/>
              </a:rPr>
              <a:t> или </a:t>
            </a:r>
            <a:r>
              <a:rPr lang="ru-RU" sz="2000" dirty="0" err="1" smtClean="0">
                <a:latin typeface="Times New Roman" pitchFamily="18" charset="0"/>
                <a:cs typeface="Times New Roman" pitchFamily="18" charset="0"/>
              </a:rPr>
              <a:t>web</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filtering</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software</a:t>
            </a:r>
            <a:r>
              <a:rPr lang="ru-RU" sz="2000" dirty="0" smtClean="0">
                <a:latin typeface="Times New Roman" pitchFamily="18" charset="0"/>
                <a:cs typeface="Times New Roman" pitchFamily="18" charset="0"/>
              </a:rPr>
              <a:t>), которая  позволяет </a:t>
            </a:r>
            <a:r>
              <a:rPr lang="ru-RU" sz="2000" dirty="0" smtClean="0">
                <a:latin typeface="Times New Roman" pitchFamily="18" charset="0"/>
                <a:cs typeface="Times New Roman" pitchFamily="18" charset="0"/>
              </a:rPr>
              <a:t>блокировать </a:t>
            </a:r>
            <a:r>
              <a:rPr lang="ru-RU" sz="2000" dirty="0" err="1" smtClean="0">
                <a:latin typeface="Times New Roman" pitchFamily="18" charset="0"/>
                <a:cs typeface="Times New Roman" pitchFamily="18" charset="0"/>
              </a:rPr>
              <a:t>веб-сайты</a:t>
            </a:r>
            <a:r>
              <a:rPr lang="ru-RU" sz="2000" dirty="0" smtClean="0">
                <a:latin typeface="Times New Roman" pitchFamily="18" charset="0"/>
                <a:cs typeface="Times New Roman" pitchFamily="18" charset="0"/>
              </a:rPr>
              <a:t> с </a:t>
            </a:r>
            <a:r>
              <a:rPr lang="ru-RU" sz="2000" dirty="0" smtClean="0">
                <a:latin typeface="Times New Roman" pitchFamily="18" charset="0"/>
                <a:cs typeface="Times New Roman" pitchFamily="18" charset="0"/>
              </a:rPr>
              <a:t>содержимым, не </a:t>
            </a:r>
            <a:r>
              <a:rPr lang="ru-RU" sz="2000" dirty="0" smtClean="0">
                <a:latin typeface="Times New Roman" pitchFamily="18" charset="0"/>
                <a:cs typeface="Times New Roman" pitchFamily="18" charset="0"/>
              </a:rPr>
              <a:t>предназначенным для просмотра</a:t>
            </a:r>
            <a:r>
              <a:rPr lang="ru-RU" sz="2000" dirty="0" smtClean="0">
                <a:latin typeface="Times New Roman" pitchFamily="18" charset="0"/>
                <a:cs typeface="Times New Roman" pitchFamily="18" charset="0"/>
              </a:rPr>
              <a:t>. Так называемый </a:t>
            </a:r>
            <a:r>
              <a:rPr lang="ru-RU" sz="2000" dirty="0" err="1" smtClean="0">
                <a:latin typeface="Times New Roman" pitchFamily="18" charset="0"/>
                <a:cs typeface="Times New Roman" pitchFamily="18" charset="0"/>
              </a:rPr>
              <a:t>контент-фильтр</a:t>
            </a:r>
            <a:r>
              <a:rPr lang="ru-RU" sz="2000" dirty="0" smtClean="0">
                <a:latin typeface="Times New Roman" pitchFamily="18" charset="0"/>
                <a:cs typeface="Times New Roman" pitchFamily="18" charset="0"/>
              </a:rPr>
              <a:t>.</a:t>
            </a:r>
            <a:r>
              <a:rPr lang="ru-RU" sz="2000" b="1" dirty="0" smtClean="0">
                <a:latin typeface="Times New Roman" pitchFamily="18" charset="0"/>
                <a:cs typeface="Times New Roman" pitchFamily="18" charset="0"/>
              </a:rPr>
              <a:t> </a:t>
            </a:r>
            <a:endParaRPr lang="ru-RU" sz="2000" b="1" dirty="0" smtClean="0">
              <a:latin typeface="Times New Roman" pitchFamily="18" charset="0"/>
              <a:cs typeface="Times New Roman" pitchFamily="18" charset="0"/>
            </a:endParaRPr>
          </a:p>
          <a:p>
            <a:pPr indent="533400" algn="just"/>
            <a:r>
              <a:rPr lang="ru-RU" sz="2000" b="1" dirty="0" err="1" smtClean="0">
                <a:latin typeface="Times New Roman" pitchFamily="18" charset="0"/>
                <a:cs typeface="Times New Roman" pitchFamily="18" charset="0"/>
              </a:rPr>
              <a:t>Контент-фильтр</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это устройство </a:t>
            </a:r>
            <a:r>
              <a:rPr lang="ru-RU" sz="2000" dirty="0" smtClean="0">
                <a:latin typeface="Times New Roman" pitchFamily="18" charset="0"/>
                <a:cs typeface="Times New Roman" pitchFamily="18" charset="0"/>
              </a:rPr>
              <a:t>или </a:t>
            </a:r>
            <a:r>
              <a:rPr lang="ru-RU" sz="2000" dirty="0" smtClean="0">
                <a:latin typeface="Times New Roman" pitchFamily="18" charset="0"/>
                <a:cs typeface="Times New Roman" pitchFamily="18" charset="0"/>
                <a:hlinkClick r:id="rId2" tooltip="Программное обеспечение"/>
              </a:rPr>
              <a:t>программное обеспечение</a:t>
            </a:r>
            <a:r>
              <a:rPr lang="ru-RU" sz="2000" dirty="0" smtClean="0">
                <a:latin typeface="Times New Roman" pitchFamily="18" charset="0"/>
                <a:cs typeface="Times New Roman" pitchFamily="18" charset="0"/>
              </a:rPr>
              <a:t> для фильтрации </a:t>
            </a:r>
            <a:r>
              <a:rPr lang="ru-RU" sz="2000" dirty="0" smtClean="0">
                <a:latin typeface="Times New Roman" pitchFamily="18" charset="0"/>
                <a:cs typeface="Times New Roman" pitchFamily="18" charset="0"/>
                <a:hlinkClick r:id="rId3" tooltip="Сайт"/>
              </a:rPr>
              <a:t>сайтов</a:t>
            </a:r>
            <a:r>
              <a:rPr lang="ru-RU" sz="2000" dirty="0" smtClean="0">
                <a:latin typeface="Times New Roman" pitchFamily="18" charset="0"/>
                <a:cs typeface="Times New Roman" pitchFamily="18" charset="0"/>
              </a:rPr>
              <a:t> по их содержимому, не позволяющее получить доступ к определённым сайтам или услугам сети </a:t>
            </a:r>
            <a:r>
              <a:rPr lang="ru-RU" sz="2000" dirty="0" smtClean="0">
                <a:latin typeface="Times New Roman" pitchFamily="18" charset="0"/>
                <a:cs typeface="Times New Roman" pitchFamily="18" charset="0"/>
                <a:hlinkClick r:id="rId4" tooltip="Интернет"/>
              </a:rPr>
              <a:t>Интернет</a:t>
            </a:r>
            <a:r>
              <a:rPr lang="ru-RU" sz="2000" dirty="0" smtClean="0">
                <a:latin typeface="Times New Roman" pitchFamily="18" charset="0"/>
                <a:cs typeface="Times New Roman" pitchFamily="18" charset="0"/>
              </a:rPr>
              <a:t>. Система позволяет блокировать </a:t>
            </a:r>
            <a:r>
              <a:rPr lang="ru-RU" sz="2000" dirty="0" err="1" smtClean="0">
                <a:latin typeface="Times New Roman" pitchFamily="18" charset="0"/>
                <a:cs typeface="Times New Roman" pitchFamily="18" charset="0"/>
              </a:rPr>
              <a:t>веб-сайты</a:t>
            </a:r>
            <a:r>
              <a:rPr lang="ru-RU" sz="2000" dirty="0" smtClean="0">
                <a:latin typeface="Times New Roman" pitchFamily="18" charset="0"/>
                <a:cs typeface="Times New Roman" pitchFamily="18" charset="0"/>
              </a:rPr>
              <a:t> с содержимым, не предназначенным для просмотра. </a:t>
            </a:r>
          </a:p>
          <a:p>
            <a:pPr indent="533400" algn="just"/>
            <a:r>
              <a:rPr lang="ru-RU" sz="2000" dirty="0" err="1" smtClean="0">
                <a:latin typeface="Times New Roman" pitchFamily="18" charset="0"/>
                <a:cs typeface="Times New Roman" pitchFamily="18" charset="0"/>
              </a:rPr>
              <a:t>Контент-фильтр</a:t>
            </a:r>
            <a:r>
              <a:rPr lang="ru-RU" sz="2000" dirty="0" smtClean="0">
                <a:latin typeface="Times New Roman" pitchFamily="18" charset="0"/>
                <a:cs typeface="Times New Roman" pitchFamily="18" charset="0"/>
              </a:rPr>
              <a:t> работает по статистическому принципу, то есть подсчитывает заранее определённые слова текста и определяет категорию, к которой относится содержимое сайта. </a:t>
            </a:r>
            <a:endParaRPr lang="ru-RU"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Целью </a:t>
            </a:r>
            <a:r>
              <a:rPr lang="ru-RU" sz="2000" dirty="0" smtClean="0">
                <a:latin typeface="Times New Roman" pitchFamily="18" charset="0"/>
                <a:cs typeface="Times New Roman" pitchFamily="18" charset="0"/>
              </a:rPr>
              <a:t>таких устройств или программ является ограничение доступа в Интернет для школ, предприятий, религиозных организаций и т. д. Чаще всего </a:t>
            </a:r>
            <a:r>
              <a:rPr lang="ru-RU" sz="2000" dirty="0" err="1" smtClean="0">
                <a:latin typeface="Times New Roman" pitchFamily="18" charset="0"/>
                <a:cs typeface="Times New Roman" pitchFamily="18" charset="0"/>
              </a:rPr>
              <a:t>контент-фильтры</a:t>
            </a:r>
            <a:r>
              <a:rPr lang="ru-RU" sz="2000" dirty="0" smtClean="0">
                <a:latin typeface="Times New Roman" pitchFamily="18" charset="0"/>
                <a:cs typeface="Times New Roman" pitchFamily="18" charset="0"/>
              </a:rPr>
              <a:t> используются для ограничения доступа для </a:t>
            </a:r>
            <a:r>
              <a:rPr lang="ru-RU" sz="2000" dirty="0" smtClean="0">
                <a:latin typeface="Times New Roman" pitchFamily="18" charset="0"/>
                <a:cs typeface="Times New Roman" pitchFamily="18" charset="0"/>
                <a:hlinkClick r:id="rId5" tooltip="Ребёнок"/>
              </a:rPr>
              <a:t>детей</a:t>
            </a:r>
            <a:r>
              <a:rPr lang="ru-RU" sz="2000" dirty="0" smtClean="0">
                <a:latin typeface="Times New Roman" pitchFamily="18" charset="0"/>
                <a:cs typeface="Times New Roman" pitchFamily="18" charset="0"/>
              </a:rPr>
              <a:t> и </a:t>
            </a:r>
            <a:r>
              <a:rPr lang="ru-RU" sz="2000" dirty="0" smtClean="0">
                <a:latin typeface="Times New Roman" pitchFamily="18" charset="0"/>
                <a:cs typeface="Times New Roman" pitchFamily="18" charset="0"/>
                <a:hlinkClick r:id="rId6" tooltip="Подросток"/>
              </a:rPr>
              <a:t>подростков</a:t>
            </a:r>
            <a:r>
              <a:rPr lang="ru-RU" sz="2000" dirty="0" smtClean="0">
                <a:latin typeface="Times New Roman" pitchFamily="18" charset="0"/>
                <a:cs typeface="Times New Roman" pitchFamily="18" charset="0"/>
              </a:rPr>
              <a:t>, в учебных заведениях, библиотеках и на рабочих местах в различных учреждениях, а также игровых клубах и </a:t>
            </a:r>
            <a:r>
              <a:rPr lang="ru-RU" sz="2000" dirty="0" smtClean="0">
                <a:latin typeface="Times New Roman" pitchFamily="18" charset="0"/>
                <a:cs typeface="Times New Roman" pitchFamily="18" charset="0"/>
                <a:hlinkClick r:id="rId7" tooltip="Интернет-кафе"/>
              </a:rPr>
              <a:t>интернет-кафе</a:t>
            </a: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247864"/>
          </a:xfrm>
          <a:prstGeom prst="rect">
            <a:avLst/>
          </a:prstGeom>
        </p:spPr>
        <p:txBody>
          <a:bodyPr wrap="square">
            <a:spAutoFit/>
          </a:bodyPr>
          <a:lstStyle/>
          <a:p>
            <a:pPr indent="533400" algn="just"/>
            <a:r>
              <a:rPr lang="ru-RU" sz="1600" u="sng" dirty="0" smtClean="0">
                <a:latin typeface="Times New Roman" pitchFamily="18" charset="0"/>
                <a:cs typeface="Times New Roman" pitchFamily="18" charset="0"/>
              </a:rPr>
              <a:t>Программные средства </a:t>
            </a:r>
            <a:r>
              <a:rPr lang="ru-RU" sz="1600" u="sng" dirty="0" smtClean="0">
                <a:latin typeface="Times New Roman" pitchFamily="18" charset="0"/>
                <a:cs typeface="Times New Roman" pitchFamily="18" charset="0"/>
              </a:rPr>
              <a:t>защиты информации</a:t>
            </a:r>
            <a:r>
              <a:rPr lang="ru-RU" sz="1600" dirty="0" smtClean="0">
                <a:latin typeface="Times New Roman" pitchFamily="18" charset="0"/>
                <a:cs typeface="Times New Roman" pitchFamily="18" charset="0"/>
              </a:rPr>
              <a:t> включают </a:t>
            </a:r>
            <a:r>
              <a:rPr lang="ru-RU" sz="1600" dirty="0" smtClean="0">
                <a:latin typeface="Times New Roman" pitchFamily="18" charset="0"/>
                <a:cs typeface="Times New Roman" pitchFamily="18" charset="0"/>
              </a:rPr>
              <a:t>программы для идентификации пользователей, контроля доступа, шифрования информации, удаления остаточной (рабочей) информации типа временных файлов, тестового контроля системы защиты и др. </a:t>
            </a:r>
            <a:endParaRPr lang="ru-RU" sz="1600" dirty="0" smtClean="0">
              <a:latin typeface="Times New Roman" pitchFamily="18" charset="0"/>
              <a:cs typeface="Times New Roman" pitchFamily="18" charset="0"/>
            </a:endParaRPr>
          </a:p>
          <a:p>
            <a:pPr indent="533400" algn="just"/>
            <a:r>
              <a:rPr lang="ru-RU" sz="1600" u="sng" dirty="0" smtClean="0">
                <a:latin typeface="Times New Roman" pitchFamily="18" charset="0"/>
                <a:cs typeface="Times New Roman" pitchFamily="18" charset="0"/>
              </a:rPr>
              <a:t>Преимущества </a:t>
            </a:r>
            <a:r>
              <a:rPr lang="ru-RU" sz="1600" u="sng" dirty="0" smtClean="0">
                <a:latin typeface="Times New Roman" pitchFamily="18" charset="0"/>
                <a:cs typeface="Times New Roman" pitchFamily="18" charset="0"/>
              </a:rPr>
              <a:t>программных средств</a:t>
            </a:r>
            <a:r>
              <a:rPr lang="ru-RU" sz="1600" dirty="0" smtClean="0">
                <a:latin typeface="Times New Roman" pitchFamily="18" charset="0"/>
                <a:cs typeface="Times New Roman" pitchFamily="18" charset="0"/>
              </a:rPr>
              <a:t> — универсальность, гибкость, надежность, простота установки, способность к модификации и развитию. </a:t>
            </a:r>
            <a:endParaRPr lang="ru-RU" sz="1600" dirty="0" smtClean="0">
              <a:latin typeface="Times New Roman" pitchFamily="18" charset="0"/>
              <a:cs typeface="Times New Roman" pitchFamily="18" charset="0"/>
            </a:endParaRPr>
          </a:p>
          <a:p>
            <a:pPr indent="533400" algn="just"/>
            <a:r>
              <a:rPr lang="ru-RU" sz="1600" u="sng" dirty="0" smtClean="0">
                <a:latin typeface="Times New Roman" pitchFamily="18" charset="0"/>
                <a:cs typeface="Times New Roman" pitchFamily="18" charset="0"/>
              </a:rPr>
              <a:t>Недостатки</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ограниченная функциональность сети, использование части ресурсов файл-сервера и рабочих станций, высокая чувствительность к случайным или преднамеренным изменениям, возможная зависимость от типов компьютеров (их аппаратных средств</a:t>
            </a:r>
            <a:r>
              <a:rPr lang="ru-RU"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indent="533400" algn="just"/>
            <a:r>
              <a:rPr lang="ru-RU" sz="1600" u="sng" dirty="0" smtClean="0">
                <a:latin typeface="Times New Roman" pitchFamily="18" charset="0"/>
                <a:cs typeface="Times New Roman" pitchFamily="18" charset="0"/>
              </a:rPr>
              <a:t>Защита </a:t>
            </a:r>
            <a:r>
              <a:rPr lang="ru-RU" sz="1600" u="sng" dirty="0" smtClean="0">
                <a:latin typeface="Times New Roman" pitchFamily="18" charset="0"/>
                <a:cs typeface="Times New Roman" pitchFamily="18" charset="0"/>
              </a:rPr>
              <a:t>на уровне аппаратуры и программного обеспечения</a:t>
            </a:r>
            <a:r>
              <a:rPr lang="ru-RU" sz="1600" dirty="0" smtClean="0">
                <a:latin typeface="Times New Roman" pitchFamily="18" charset="0"/>
                <a:cs typeface="Times New Roman" pitchFamily="18" charset="0"/>
              </a:rPr>
              <a:t> предусматривает управление доступом к вычислительным ресурсам. Защита на уровне данных направлена на защиту информации при обращении к ней в процессе работы и на защиту информации при ее передаче по каналам связи. </a:t>
            </a:r>
          </a:p>
          <a:p>
            <a:pPr indent="533400" algn="just"/>
            <a:r>
              <a:rPr lang="ru-RU" sz="1600" u="sng" dirty="0" smtClean="0">
                <a:latin typeface="Times New Roman" pitchFamily="18" charset="0"/>
                <a:cs typeface="Times New Roman" pitchFamily="18" charset="0"/>
              </a:rPr>
              <a:t>Средства регистрации, как и средства контроля доступа</a:t>
            </a:r>
            <a:r>
              <a:rPr lang="ru-RU" sz="1600" dirty="0" smtClean="0">
                <a:latin typeface="Times New Roman" pitchFamily="18" charset="0"/>
                <a:cs typeface="Times New Roman" pitchFamily="18" charset="0"/>
              </a:rPr>
              <a:t>, относятся к эффективным методам защиты от НСД. Однако, если средства контроля доступа предназначены для предотвращения таких действий, то задача регистрации – обнаружить уже совершенные действия</a:t>
            </a:r>
            <a:r>
              <a:rPr lang="ru-RU" sz="1600" dirty="0" smtClean="0">
                <a:latin typeface="Times New Roman" pitchFamily="18" charset="0"/>
                <a:cs typeface="Times New Roman" pitchFamily="18" charset="0"/>
              </a:rPr>
              <a:t>.</a:t>
            </a:r>
            <a:r>
              <a:rPr lang="ru-RU" sz="1600" dirty="0" smtClean="0"/>
              <a:t> </a:t>
            </a:r>
            <a:endParaRPr lang="ru-RU" sz="1600" dirty="0" smtClean="0"/>
          </a:p>
          <a:p>
            <a:pPr indent="533400" algn="just"/>
            <a:r>
              <a:rPr lang="ru-RU" sz="1600" dirty="0" smtClean="0">
                <a:latin typeface="Times New Roman" pitchFamily="18" charset="0"/>
                <a:cs typeface="Times New Roman" pitchFamily="18" charset="0"/>
              </a:rPr>
              <a:t>Одна </a:t>
            </a:r>
            <a:r>
              <a:rPr lang="ru-RU" sz="1600" dirty="0" smtClean="0">
                <a:latin typeface="Times New Roman" pitchFamily="18" charset="0"/>
                <a:cs typeface="Times New Roman" pitchFamily="18" charset="0"/>
              </a:rPr>
              <a:t>из задач обеспечения безопасности информации для всех случаев пользования ЭВМ является </a:t>
            </a:r>
            <a:r>
              <a:rPr lang="ru-RU" sz="1600" b="1" i="1" dirty="0" smtClean="0">
                <a:latin typeface="Times New Roman" pitchFamily="18" charset="0"/>
                <a:cs typeface="Times New Roman" pitchFamily="18" charset="0"/>
              </a:rPr>
              <a:t>защита информации от разрушения</a:t>
            </a:r>
            <a:r>
              <a:rPr lang="ru-RU" sz="1600" dirty="0" smtClean="0">
                <a:latin typeface="Times New Roman" pitchFamily="18" charset="0"/>
                <a:cs typeface="Times New Roman" pitchFamily="18" charset="0"/>
              </a:rPr>
              <a:t>, которое может произойти при подготовке и осуществлении каких-либо восстановительных мероприятий. </a:t>
            </a:r>
            <a:endParaRPr lang="ru-RU" sz="1600" dirty="0" smtClean="0">
              <a:latin typeface="Times New Roman" pitchFamily="18" charset="0"/>
              <a:cs typeface="Times New Roman" pitchFamily="18" charset="0"/>
            </a:endParaRPr>
          </a:p>
          <a:p>
            <a:pPr indent="533400" algn="just"/>
            <a:r>
              <a:rPr lang="ru-RU" sz="1600" dirty="0" smtClean="0">
                <a:latin typeface="Times New Roman" pitchFamily="18" charset="0"/>
                <a:cs typeface="Times New Roman" pitchFamily="18" charset="0"/>
              </a:rPr>
              <a:t>Особую </a:t>
            </a:r>
            <a:r>
              <a:rPr lang="ru-RU" sz="1600" dirty="0" smtClean="0">
                <a:latin typeface="Times New Roman" pitchFamily="18" charset="0"/>
                <a:cs typeface="Times New Roman" pitchFamily="18" charset="0"/>
              </a:rPr>
              <a:t>опасность представляют </a:t>
            </a:r>
            <a:r>
              <a:rPr lang="ru-RU" sz="1600" b="1" i="1" dirty="0" smtClean="0">
                <a:latin typeface="Times New Roman" pitchFamily="18" charset="0"/>
                <a:cs typeface="Times New Roman" pitchFamily="18" charset="0"/>
              </a:rPr>
              <a:t>программы-вирусы</a:t>
            </a:r>
            <a:r>
              <a:rPr lang="ru-RU" sz="1600" dirty="0" smtClean="0">
                <a:latin typeface="Times New Roman" pitchFamily="18" charset="0"/>
                <a:cs typeface="Times New Roman" pitchFamily="18" charset="0"/>
              </a:rPr>
              <a:t>, которые создаются для нарушения работы компьютеров – вплоть до стирания информации. </a:t>
            </a:r>
            <a:endParaRPr lang="ru-RU" sz="1600" dirty="0" smtClean="0">
              <a:latin typeface="Times New Roman" pitchFamily="18" charset="0"/>
              <a:cs typeface="Times New Roman" pitchFamily="18" charset="0"/>
            </a:endParaRPr>
          </a:p>
          <a:p>
            <a:pPr indent="533400" algn="just"/>
            <a:r>
              <a:rPr lang="ru-RU" sz="1600" dirty="0" smtClean="0">
                <a:latin typeface="Times New Roman" pitchFamily="18" charset="0"/>
                <a:cs typeface="Times New Roman" pitchFamily="18" charset="0"/>
              </a:rPr>
              <a:t>Для </a:t>
            </a:r>
            <a:r>
              <a:rPr lang="ru-RU" sz="1600" dirty="0" smtClean="0">
                <a:latin typeface="Times New Roman" pitchFamily="18" charset="0"/>
                <a:cs typeface="Times New Roman" pitchFamily="18" charset="0"/>
              </a:rPr>
              <a:t>обнаружения и удаления вирусов служат </a:t>
            </a:r>
            <a:r>
              <a:rPr lang="ru-RU" sz="1600" b="1" i="1" dirty="0" smtClean="0">
                <a:latin typeface="Times New Roman" pitchFamily="18" charset="0"/>
                <a:cs typeface="Times New Roman" pitchFamily="18" charset="0"/>
              </a:rPr>
              <a:t>антивирусы</a:t>
            </a:r>
            <a:r>
              <a:rPr lang="ru-RU" sz="1600" dirty="0" smtClean="0">
                <a:latin typeface="Times New Roman" pitchFamily="18" charset="0"/>
                <a:cs typeface="Times New Roman" pitchFamily="18" charset="0"/>
              </a:rPr>
              <a:t>. Они подразделяются на специализированные и универсальные. Различие заключается в том, что специализированные антивирусы могут бороться только с уже написанными вирусами, а универсальные – и с еще не написанными. Из универсальных антивирусов большое распространение имеют резидентные антивирусы и программы-ревизоры. Кроме того, для защиты от вирусов используется комплекс различных организационных мероприятий. </a:t>
            </a:r>
            <a:endParaRPr lang="ru-RU" sz="16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https://commons.bmstu.wiki/images/d/dd/Tcoibl_11_8.png"/>
          <p:cNvPicPr>
            <a:picLocks noChangeAspect="1" noChangeArrowheads="1"/>
          </p:cNvPicPr>
          <p:nvPr/>
        </p:nvPicPr>
        <p:blipFill>
          <a:blip r:embed="rId2" cstate="print"/>
          <a:srcRect/>
          <a:stretch>
            <a:fillRect/>
          </a:stretch>
        </p:blipFill>
        <p:spPr bwMode="auto">
          <a:xfrm>
            <a:off x="1" y="332656"/>
            <a:ext cx="9143999" cy="4104456"/>
          </a:xfrm>
          <a:prstGeom prst="rect">
            <a:avLst/>
          </a:prstGeom>
          <a:noFill/>
        </p:spPr>
      </p:pic>
      <p:sp>
        <p:nvSpPr>
          <p:cNvPr id="7" name="Прямоугольник 6"/>
          <p:cNvSpPr/>
          <p:nvPr/>
        </p:nvSpPr>
        <p:spPr>
          <a:xfrm>
            <a:off x="0" y="4365104"/>
            <a:ext cx="9144000" cy="400110"/>
          </a:xfrm>
          <a:prstGeom prst="rect">
            <a:avLst/>
          </a:prstGeom>
        </p:spPr>
        <p:txBody>
          <a:bodyPr wrap="square">
            <a:spAutoFit/>
          </a:bodyPr>
          <a:lstStyle/>
          <a:p>
            <a:pPr algn="ctr"/>
            <a:r>
              <a:rPr lang="ru-RU" sz="2000" b="1" i="1" dirty="0" smtClean="0">
                <a:latin typeface="Times New Roman" pitchFamily="18" charset="0"/>
                <a:cs typeface="Times New Roman" pitchFamily="18" charset="0"/>
              </a:rPr>
              <a:t>Основные направления использования программной защиты информации: </a:t>
            </a:r>
            <a:endParaRPr lang="ru-RU" sz="2000" b="1" i="1" dirty="0">
              <a:latin typeface="Times New Roman" pitchFamily="18" charset="0"/>
              <a:cs typeface="Times New Roman" pitchFamily="18" charset="0"/>
            </a:endParaRPr>
          </a:p>
        </p:txBody>
      </p:sp>
      <p:sp>
        <p:nvSpPr>
          <p:cNvPr id="8" name="Прямоугольник 7"/>
          <p:cNvSpPr/>
          <p:nvPr/>
        </p:nvSpPr>
        <p:spPr>
          <a:xfrm>
            <a:off x="0" y="4725144"/>
            <a:ext cx="9144000" cy="1938992"/>
          </a:xfrm>
          <a:prstGeom prst="rect">
            <a:avLst/>
          </a:prstGeom>
        </p:spPr>
        <p:txBody>
          <a:bodyPr wrap="square">
            <a:spAutoFit/>
          </a:bodyPr>
          <a:lstStyle/>
          <a:p>
            <a:pPr indent="542925" algn="ctr"/>
            <a:r>
              <a:rPr lang="ru-RU" sz="2000" dirty="0" smtClean="0">
                <a:latin typeface="Times New Roman" pitchFamily="18" charset="0"/>
                <a:cs typeface="Times New Roman" pitchFamily="18" charset="0"/>
              </a:rPr>
              <a:t>защита информации от НСД,</a:t>
            </a:r>
          </a:p>
          <a:p>
            <a:pPr indent="542925" algn="ctr"/>
            <a:r>
              <a:rPr lang="ru-RU" sz="2000" dirty="0" smtClean="0">
                <a:latin typeface="Times New Roman" pitchFamily="18" charset="0"/>
                <a:cs typeface="Times New Roman" pitchFamily="18" charset="0"/>
              </a:rPr>
              <a:t>защита программ от копирования,</a:t>
            </a:r>
          </a:p>
          <a:p>
            <a:pPr indent="542925" algn="ctr"/>
            <a:r>
              <a:rPr lang="ru-RU" sz="2000" dirty="0" smtClean="0">
                <a:latin typeface="Times New Roman" pitchFamily="18" charset="0"/>
                <a:cs typeface="Times New Roman" pitchFamily="18" charset="0"/>
              </a:rPr>
              <a:t>защита информации от разрушения,</a:t>
            </a:r>
          </a:p>
          <a:p>
            <a:pPr indent="542925" algn="ctr"/>
            <a:r>
              <a:rPr lang="ru-RU" sz="2000" dirty="0" smtClean="0">
                <a:latin typeface="Times New Roman" pitchFamily="18" charset="0"/>
                <a:cs typeface="Times New Roman" pitchFamily="18" charset="0"/>
              </a:rPr>
              <a:t>защита информации от вирусов,</a:t>
            </a:r>
          </a:p>
          <a:p>
            <a:pPr indent="542925" algn="ctr"/>
            <a:r>
              <a:rPr lang="ru-RU" sz="2000" dirty="0" smtClean="0">
                <a:latin typeface="Times New Roman" pitchFamily="18" charset="0"/>
                <a:cs typeface="Times New Roman" pitchFamily="18" charset="0"/>
              </a:rPr>
              <a:t>защита программ от вирусов,</a:t>
            </a:r>
          </a:p>
          <a:p>
            <a:pPr indent="542925" algn="ctr"/>
            <a:r>
              <a:rPr lang="ru-RU" sz="2000" dirty="0" smtClean="0">
                <a:latin typeface="Times New Roman" pitchFamily="18" charset="0"/>
                <a:cs typeface="Times New Roman" pitchFamily="18" charset="0"/>
              </a:rPr>
              <a:t>программная защита каналов связи.</a:t>
            </a:r>
            <a:endParaRPr lang="ru-RU"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6247864"/>
          </a:xfrm>
          <a:prstGeom prst="rect">
            <a:avLst/>
          </a:prstGeom>
        </p:spPr>
        <p:txBody>
          <a:bodyPr wrap="square">
            <a:spAutoFit/>
          </a:bodyPr>
          <a:lstStyle/>
          <a:p>
            <a:pPr indent="533400" algn="just"/>
            <a:r>
              <a:rPr lang="ru-RU" sz="1600" b="1" i="1" dirty="0" smtClean="0">
                <a:latin typeface="Times New Roman" pitchFamily="18" charset="0"/>
                <a:cs typeface="Times New Roman" pitchFamily="18" charset="0"/>
              </a:rPr>
              <a:t>Программные средства защиты </a:t>
            </a:r>
            <a:r>
              <a:rPr lang="ru-RU" sz="1600" b="1" i="1" dirty="0" smtClean="0">
                <a:latin typeface="Times New Roman" pitchFamily="18" charset="0"/>
                <a:cs typeface="Times New Roman" pitchFamily="18" charset="0"/>
              </a:rPr>
              <a:t>информации делятся на:</a:t>
            </a:r>
            <a:endParaRPr lang="ru-RU" sz="1600" b="1" i="1" dirty="0" smtClean="0">
              <a:latin typeface="Times New Roman" pitchFamily="18" charset="0"/>
              <a:cs typeface="Times New Roman" pitchFamily="18" charset="0"/>
            </a:endParaRPr>
          </a:p>
          <a:p>
            <a:pPr indent="533400" algn="just"/>
            <a:r>
              <a:rPr lang="ru-RU" sz="1600" dirty="0" smtClean="0">
                <a:latin typeface="Times New Roman" pitchFamily="18" charset="0"/>
                <a:cs typeface="Times New Roman" pitchFamily="18" charset="0"/>
              </a:rPr>
              <a:t>- </a:t>
            </a:r>
            <a:r>
              <a:rPr lang="ru-RU" sz="1600" u="sng" dirty="0" smtClean="0">
                <a:latin typeface="Times New Roman" pitchFamily="18" charset="0"/>
                <a:cs typeface="Times New Roman" pitchFamily="18" charset="0"/>
              </a:rPr>
              <a:t>встроенные </a:t>
            </a:r>
            <a:r>
              <a:rPr lang="ru-RU" sz="1600" u="sng" dirty="0" smtClean="0">
                <a:latin typeface="Times New Roman" pitchFamily="18" charset="0"/>
                <a:cs typeface="Times New Roman" pitchFamily="18" charset="0"/>
              </a:rPr>
              <a:t>средства защиты </a:t>
            </a:r>
            <a:r>
              <a:rPr lang="ru-RU" sz="1600" u="sng" dirty="0" smtClean="0">
                <a:latin typeface="Times New Roman" pitchFamily="18" charset="0"/>
                <a:cs typeface="Times New Roman" pitchFamily="18" charset="0"/>
              </a:rPr>
              <a:t>информации</a:t>
            </a:r>
            <a:r>
              <a:rPr lang="ru-RU" sz="1600" dirty="0" smtClean="0">
                <a:latin typeface="Times New Roman" pitchFamily="18" charset="0"/>
                <a:cs typeface="Times New Roman" pitchFamily="18" charset="0"/>
              </a:rPr>
              <a:t>;</a:t>
            </a:r>
            <a:endParaRPr lang="ru-RU" sz="1600" dirty="0" smtClean="0">
              <a:latin typeface="Times New Roman" pitchFamily="18" charset="0"/>
              <a:cs typeface="Times New Roman" pitchFamily="18" charset="0"/>
            </a:endParaRPr>
          </a:p>
          <a:p>
            <a:pPr indent="533400" algn="just"/>
            <a:r>
              <a:rPr lang="ru-RU" sz="1600" dirty="0" smtClean="0">
                <a:latin typeface="Times New Roman" pitchFamily="18" charset="0"/>
                <a:cs typeface="Times New Roman" pitchFamily="18" charset="0"/>
              </a:rPr>
              <a:t>- </a:t>
            </a:r>
            <a:r>
              <a:rPr lang="ru-RU" sz="1600" u="sng" dirty="0" smtClean="0">
                <a:latin typeface="Times New Roman" pitchFamily="18" charset="0"/>
                <a:cs typeface="Times New Roman" pitchFamily="18" charset="0"/>
              </a:rPr>
              <a:t>антивирусные программы</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(антивирус)  </a:t>
            </a:r>
            <a:r>
              <a:rPr lang="ru-RU" sz="1600" dirty="0" smtClean="0">
                <a:latin typeface="Times New Roman" pitchFamily="18" charset="0"/>
                <a:cs typeface="Times New Roman" pitchFamily="18" charset="0"/>
              </a:rPr>
              <a:t>- программа </a:t>
            </a:r>
            <a:r>
              <a:rPr lang="ru-RU" sz="1600" dirty="0" smtClean="0">
                <a:latin typeface="Times New Roman" pitchFamily="18" charset="0"/>
                <a:cs typeface="Times New Roman" pitchFamily="18" charset="0"/>
              </a:rPr>
              <a:t>для обнаружения компьютерных вирусов и лечения инфицированных файлов, а также для профилактики </a:t>
            </a:r>
            <a:r>
              <a:rPr lang="ru-RU" sz="1600" dirty="0" smtClean="0">
                <a:latin typeface="Times New Roman" pitchFamily="18" charset="0"/>
                <a:cs typeface="Times New Roman" pitchFamily="18" charset="0"/>
              </a:rPr>
              <a:t>- предотвращения </a:t>
            </a:r>
            <a:r>
              <a:rPr lang="ru-RU" sz="1600" dirty="0" smtClean="0">
                <a:latin typeface="Times New Roman" pitchFamily="18" charset="0"/>
                <a:cs typeface="Times New Roman" pitchFamily="18" charset="0"/>
              </a:rPr>
              <a:t>заражения файлов или операционной системы вредоносным </a:t>
            </a:r>
            <a:r>
              <a:rPr lang="ru-RU" sz="1600" dirty="0" smtClean="0">
                <a:latin typeface="Times New Roman" pitchFamily="18" charset="0"/>
                <a:cs typeface="Times New Roman" pitchFamily="18" charset="0"/>
              </a:rPr>
              <a:t>кодом;</a:t>
            </a:r>
            <a:endParaRPr lang="ru-RU" sz="1600" dirty="0" smtClean="0">
              <a:latin typeface="Times New Roman" pitchFamily="18" charset="0"/>
              <a:cs typeface="Times New Roman" pitchFamily="18" charset="0"/>
            </a:endParaRPr>
          </a:p>
          <a:p>
            <a:pPr indent="533400" algn="just"/>
            <a:r>
              <a:rPr lang="ru-RU" sz="1600" dirty="0" smtClean="0">
                <a:latin typeface="Times New Roman" pitchFamily="18" charset="0"/>
                <a:cs typeface="Times New Roman" pitchFamily="18" charset="0"/>
              </a:rPr>
              <a:t>- </a:t>
            </a:r>
            <a:r>
              <a:rPr lang="ru-RU" sz="1600" u="sng" dirty="0" smtClean="0">
                <a:latin typeface="Times New Roman" pitchFamily="18" charset="0"/>
                <a:cs typeface="Times New Roman" pitchFamily="18" charset="0"/>
              </a:rPr>
              <a:t>специализированные </a:t>
            </a:r>
            <a:r>
              <a:rPr lang="ru-RU" sz="1600" u="sng" dirty="0" smtClean="0">
                <a:latin typeface="Times New Roman" pitchFamily="18" charset="0"/>
                <a:cs typeface="Times New Roman" pitchFamily="18" charset="0"/>
              </a:rPr>
              <a:t>программные средства защиты информации от несанкционированного доступа</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(обладают </a:t>
            </a:r>
            <a:r>
              <a:rPr lang="ru-RU" sz="1600" dirty="0" smtClean="0">
                <a:latin typeface="Times New Roman" pitchFamily="18" charset="0"/>
                <a:cs typeface="Times New Roman" pitchFamily="18" charset="0"/>
              </a:rPr>
              <a:t>в целом лучшими возможностями и характеристиками, чем встроенные </a:t>
            </a:r>
            <a:r>
              <a:rPr lang="ru-RU" sz="1600" dirty="0" smtClean="0">
                <a:latin typeface="Times New Roman" pitchFamily="18" charset="0"/>
                <a:cs typeface="Times New Roman" pitchFamily="18" charset="0"/>
              </a:rPr>
              <a:t>средства). </a:t>
            </a:r>
            <a:r>
              <a:rPr lang="ru-RU" sz="1600" dirty="0" smtClean="0">
                <a:latin typeface="Times New Roman" pitchFamily="18" charset="0"/>
                <a:cs typeface="Times New Roman" pitchFamily="18" charset="0"/>
              </a:rPr>
              <a:t>Кроме программ шифрования и криптографических систем, существует много других доступных внешних средств защиты информации.</a:t>
            </a:r>
          </a:p>
          <a:p>
            <a:pPr indent="533400" algn="just"/>
            <a:r>
              <a:rPr lang="ru-RU" sz="1600" dirty="0" smtClean="0">
                <a:latin typeface="Times New Roman" pitchFamily="18" charset="0"/>
                <a:cs typeface="Times New Roman" pitchFamily="18" charset="0"/>
              </a:rPr>
              <a:t>- </a:t>
            </a:r>
            <a:r>
              <a:rPr lang="ru-RU" sz="1600" u="sng" dirty="0" smtClean="0">
                <a:latin typeface="Times New Roman" pitchFamily="18" charset="0"/>
                <a:cs typeface="Times New Roman" pitchFamily="18" charset="0"/>
              </a:rPr>
              <a:t>межсетевые </a:t>
            </a:r>
            <a:r>
              <a:rPr lang="ru-RU" sz="1600" u="sng" dirty="0" smtClean="0">
                <a:latin typeface="Times New Roman" pitchFamily="18" charset="0"/>
                <a:cs typeface="Times New Roman" pitchFamily="18" charset="0"/>
              </a:rPr>
              <a:t>экраны</a:t>
            </a:r>
            <a:r>
              <a:rPr lang="ru-RU" sz="1600" dirty="0" smtClean="0">
                <a:latin typeface="Times New Roman" pitchFamily="18" charset="0"/>
                <a:cs typeface="Times New Roman" pitchFamily="18" charset="0"/>
              </a:rPr>
              <a:t> (также называемые брандмауэрами или </a:t>
            </a:r>
            <a:r>
              <a:rPr lang="ru-RU" sz="1600" dirty="0" err="1" smtClean="0">
                <a:latin typeface="Times New Roman" pitchFamily="18" charset="0"/>
                <a:cs typeface="Times New Roman" pitchFamily="18" charset="0"/>
              </a:rPr>
              <a:t>файрволами</a:t>
            </a:r>
            <a:r>
              <a:rPr lang="ru-RU" sz="1600" dirty="0" smtClean="0">
                <a:latin typeface="Times New Roman" pitchFamily="18" charset="0"/>
                <a:cs typeface="Times New Roman" pitchFamily="18" charset="0"/>
              </a:rPr>
              <a:t>). Между локальной и глобальной сетями создаются специальные промежуточные серверы, которые инспектируют и фильтруют весь проходящий через них трафик сетевого/транспортного уровней. Это позволяет резко снизить угрозу несанкционированного доступа извне в корпоративные сети, но не устраняет эту опасность полностью. Более защищенная разновидность метода — это способ маскарада (</a:t>
            </a:r>
            <a:r>
              <a:rPr lang="ru-RU" sz="1600" dirty="0" err="1" smtClean="0">
                <a:latin typeface="Times New Roman" pitchFamily="18" charset="0"/>
                <a:cs typeface="Times New Roman" pitchFamily="18" charset="0"/>
              </a:rPr>
              <a:t>masquerading</a:t>
            </a:r>
            <a:r>
              <a:rPr lang="ru-RU" sz="1600" dirty="0" smtClean="0">
                <a:latin typeface="Times New Roman" pitchFamily="18" charset="0"/>
                <a:cs typeface="Times New Roman" pitchFamily="18" charset="0"/>
              </a:rPr>
              <a:t>), когда весь исходящий из локальной сети трафик посылается от имени firewall-сервера, делая локальную сеть практически невидимой.</a:t>
            </a:r>
          </a:p>
          <a:p>
            <a:pPr indent="533400" algn="just"/>
            <a:r>
              <a:rPr lang="ru-RU" sz="1600" u="sng"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a:t>
            </a:r>
            <a:r>
              <a:rPr lang="ru-RU" sz="1600" u="sng" dirty="0" err="1" smtClean="0">
                <a:latin typeface="Times New Roman" pitchFamily="18" charset="0"/>
                <a:cs typeface="Times New Roman" pitchFamily="18" charset="0"/>
              </a:rPr>
              <a:t>roxy-servers</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a:t>
            </a:r>
            <a:r>
              <a:rPr lang="ru-RU" sz="1600" dirty="0" err="1" smtClean="0">
                <a:latin typeface="Times New Roman" pitchFamily="18" charset="0"/>
                <a:cs typeface="Times New Roman" pitchFamily="18" charset="0"/>
              </a:rPr>
              <a:t>proxy</a:t>
            </a:r>
            <a:r>
              <a:rPr lang="ru-RU" sz="1600" dirty="0" smtClean="0">
                <a:latin typeface="Times New Roman" pitchFamily="18" charset="0"/>
                <a:cs typeface="Times New Roman" pitchFamily="18" charset="0"/>
              </a:rPr>
              <a:t> — доверенность, доверенное лицо). Весь трафик сетевого/транспортного уровней между локальной и глобальной сетями запрещается </a:t>
            </a:r>
            <a:r>
              <a:rPr lang="ru-RU" sz="1600" dirty="0" smtClean="0">
                <a:latin typeface="Times New Roman" pitchFamily="18" charset="0"/>
                <a:cs typeface="Times New Roman" pitchFamily="18" charset="0"/>
              </a:rPr>
              <a:t>полностью - маршрутизация </a:t>
            </a:r>
            <a:r>
              <a:rPr lang="ru-RU" sz="1600" dirty="0" smtClean="0">
                <a:latin typeface="Times New Roman" pitchFamily="18" charset="0"/>
                <a:cs typeface="Times New Roman" pitchFamily="18" charset="0"/>
              </a:rPr>
              <a:t>как таковая отсутствует, а обращения из локальной сети в глобальную происходят через специальные серверы-посредники. Очевидно, что при этом обращения из глобальной сети в локальную становятся невозможными в принципе. Этот метод не дает достаточной защиты против атак на более высоких уровнях  </a:t>
            </a:r>
            <a:r>
              <a:rPr lang="ru-RU" sz="1600" dirty="0" smtClean="0">
                <a:latin typeface="Times New Roman" pitchFamily="18" charset="0"/>
                <a:cs typeface="Times New Roman" pitchFamily="18" charset="0"/>
              </a:rPr>
              <a:t>- например</a:t>
            </a:r>
            <a:r>
              <a:rPr lang="ru-RU" sz="1600" dirty="0" smtClean="0">
                <a:latin typeface="Times New Roman" pitchFamily="18" charset="0"/>
                <a:cs typeface="Times New Roman" pitchFamily="18" charset="0"/>
              </a:rPr>
              <a:t>, на уровне приложения (вирусы, код </a:t>
            </a:r>
            <a:r>
              <a:rPr lang="ru-RU" sz="1600" dirty="0" err="1" smtClean="0">
                <a:latin typeface="Times New Roman" pitchFamily="18" charset="0"/>
                <a:cs typeface="Times New Roman" pitchFamily="18" charset="0"/>
              </a:rPr>
              <a:t>Java</a:t>
            </a:r>
            <a:r>
              <a:rPr lang="ru-RU" sz="1600" dirty="0" smtClean="0">
                <a:latin typeface="Times New Roman" pitchFamily="18" charset="0"/>
                <a:cs typeface="Times New Roman" pitchFamily="18" charset="0"/>
              </a:rPr>
              <a:t> и </a:t>
            </a:r>
            <a:r>
              <a:rPr lang="ru-RU" sz="1600" dirty="0" err="1" smtClean="0">
                <a:latin typeface="Times New Roman" pitchFamily="18" charset="0"/>
                <a:cs typeface="Times New Roman" pitchFamily="18" charset="0"/>
              </a:rPr>
              <a:t>JavaScript</a:t>
            </a:r>
            <a:r>
              <a:rPr lang="ru-RU" sz="1600" dirty="0" smtClean="0">
                <a:latin typeface="Times New Roman" pitchFamily="18" charset="0"/>
                <a:cs typeface="Times New Roman" pitchFamily="18" charset="0"/>
              </a:rPr>
              <a:t>).</a:t>
            </a:r>
          </a:p>
          <a:p>
            <a:pPr indent="533400" algn="just"/>
            <a:r>
              <a:rPr lang="en-US" sz="1600" dirty="0" smtClean="0">
                <a:latin typeface="Times New Roman" pitchFamily="18" charset="0"/>
                <a:cs typeface="Times New Roman" pitchFamily="18" charset="0"/>
              </a:rPr>
              <a:t>- </a:t>
            </a:r>
            <a:r>
              <a:rPr lang="ru-RU" sz="1600" u="sng" dirty="0" smtClean="0">
                <a:latin typeface="Times New Roman" pitchFamily="18" charset="0"/>
                <a:cs typeface="Times New Roman" pitchFamily="18" charset="0"/>
              </a:rPr>
              <a:t>VPN</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(виртуальная частная сеть) позволяет передавать секретную информацию через сети, в которых возможно прослушивание трафика посторонними людьми. Используемые технологии: PPTP, </a:t>
            </a:r>
            <a:r>
              <a:rPr lang="ru-RU" sz="1600" dirty="0" err="1" smtClean="0">
                <a:latin typeface="Times New Roman" pitchFamily="18" charset="0"/>
                <a:cs typeface="Times New Roman" pitchFamily="18" charset="0"/>
              </a:rPr>
              <a:t>PPPoE</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IPSec</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s://commons.bmstu.wiki/images/2/2d/Tcoibl_11_7.png"/>
          <p:cNvPicPr>
            <a:picLocks noChangeAspect="1" noChangeArrowheads="1"/>
          </p:cNvPicPr>
          <p:nvPr/>
        </p:nvPicPr>
        <p:blipFill>
          <a:blip r:embed="rId2" cstate="print"/>
          <a:srcRect/>
          <a:stretch>
            <a:fillRect/>
          </a:stretch>
        </p:blipFill>
        <p:spPr bwMode="auto">
          <a:xfrm>
            <a:off x="0" y="1229347"/>
            <a:ext cx="9144000" cy="419990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549275"/>
            <a:ext cx="9144000" cy="5357813"/>
          </a:xfrm>
        </p:spPr>
        <p:txBody>
          <a:bodyPr>
            <a:noAutofit/>
          </a:bodyPr>
          <a:lstStyle/>
          <a:p>
            <a:pPr algn="ctr"/>
            <a:r>
              <a:rPr lang="ru-RU" sz="3600" dirty="0" smtClean="0"/>
              <a:t> </a:t>
            </a:r>
            <a:r>
              <a:rPr lang="ru-RU"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Угроза </a:t>
            </a:r>
            <a:r>
              <a:rPr lang="ru-RU" b="1" dirty="0" err="1"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кибертерроризма</a:t>
            </a:r>
            <a:r>
              <a:rPr lang="ru-RU"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Понятие </a:t>
            </a:r>
            <a:r>
              <a:rPr lang="ru-RU" b="1" dirty="0" err="1"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кибербезопасности</a:t>
            </a:r>
            <a:r>
              <a:rPr lang="ru-RU"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Основные меры безопасности </a:t>
            </a:r>
            <a:br>
              <a:rPr lang="ru-RU"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в организации в целях предотвращения </a:t>
            </a:r>
            <a:r>
              <a:rPr lang="ru-RU" b="1" dirty="0" err="1"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кибертерроризма</a:t>
            </a:r>
            <a:r>
              <a:rPr lang="ru-RU"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br>
              <a:rPr lang="ru-RU"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Защита персональных данных работников.</a:t>
            </a:r>
            <a:endParaRPr lang="ru-RU" sz="3600" b="1" dirty="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404664"/>
            <a:ext cx="9144000" cy="5632311"/>
          </a:xfrm>
          <a:prstGeom prst="rect">
            <a:avLst/>
          </a:prstGeom>
        </p:spPr>
        <p:txBody>
          <a:bodyPr wrap="square">
            <a:spAutoFit/>
          </a:bodyPr>
          <a:lstStyle/>
          <a:p>
            <a:pPr algn="ctr"/>
            <a:r>
              <a:rPr lang="ru-RU" sz="2000" b="1" i="1" dirty="0" smtClean="0">
                <a:latin typeface="Times New Roman" pitchFamily="18" charset="0"/>
                <a:cs typeface="Times New Roman" pitchFamily="18" charset="0"/>
              </a:rPr>
              <a:t>Защита информации от </a:t>
            </a:r>
            <a:r>
              <a:rPr lang="ru-RU" sz="2000" b="1" i="1" dirty="0" smtClean="0">
                <a:latin typeface="Times New Roman" pitchFamily="18" charset="0"/>
                <a:cs typeface="Times New Roman" pitchFamily="18" charset="0"/>
              </a:rPr>
              <a:t>несанкционированного доступа</a:t>
            </a:r>
            <a:endParaRPr lang="en-US" sz="2000" b="1" i="1"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Для защиты от чужого вторжения обязательно предусматриваются определенные меры безопасности. Особые функции, которые должны осуществляться программными средствами, это: </a:t>
            </a:r>
            <a:endParaRPr lang="en-US"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 идентификация </a:t>
            </a:r>
            <a:r>
              <a:rPr lang="ru-RU" sz="2000" dirty="0" smtClean="0">
                <a:latin typeface="Times New Roman" pitchFamily="18" charset="0"/>
                <a:cs typeface="Times New Roman" pitchFamily="18" charset="0"/>
              </a:rPr>
              <a:t>объектов и субъектов,</a:t>
            </a:r>
          </a:p>
          <a:p>
            <a:pPr indent="533400" algn="just"/>
            <a:r>
              <a:rPr lang="ru-RU" sz="2000" dirty="0" smtClean="0">
                <a:latin typeface="Times New Roman" pitchFamily="18" charset="0"/>
                <a:cs typeface="Times New Roman" pitchFamily="18" charset="0"/>
              </a:rPr>
              <a:t>- разграничение </a:t>
            </a:r>
            <a:r>
              <a:rPr lang="ru-RU" sz="2000" dirty="0" smtClean="0">
                <a:latin typeface="Times New Roman" pitchFamily="18" charset="0"/>
                <a:cs typeface="Times New Roman" pitchFamily="18" charset="0"/>
              </a:rPr>
              <a:t>(иногда полная изоляция) доступа к вычислительной технике,</a:t>
            </a:r>
          </a:p>
          <a:p>
            <a:pPr indent="533400" algn="just"/>
            <a:r>
              <a:rPr lang="ru-RU" sz="2000" dirty="0" smtClean="0">
                <a:latin typeface="Times New Roman" pitchFamily="18" charset="0"/>
                <a:cs typeface="Times New Roman" pitchFamily="18" charset="0"/>
              </a:rPr>
              <a:t>- контроль </a:t>
            </a:r>
            <a:r>
              <a:rPr lang="ru-RU" sz="2000" dirty="0" smtClean="0">
                <a:latin typeface="Times New Roman" pitchFamily="18" charset="0"/>
                <a:cs typeface="Times New Roman" pitchFamily="18" charset="0"/>
              </a:rPr>
              <a:t>и регистрация действий с информацией и программами</a:t>
            </a:r>
            <a:r>
              <a:rPr lang="ru-RU"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В </a:t>
            </a:r>
            <a:r>
              <a:rPr lang="ru-RU" sz="2000" dirty="0" smtClean="0">
                <a:latin typeface="Times New Roman" pitchFamily="18" charset="0"/>
                <a:cs typeface="Times New Roman" pitchFamily="18" charset="0"/>
              </a:rPr>
              <a:t>процедурах идентификации используются различные методы: </a:t>
            </a:r>
          </a:p>
          <a:p>
            <a:pPr indent="533400" algn="just"/>
            <a:r>
              <a:rPr lang="ru-RU" sz="2000" dirty="0" smtClean="0">
                <a:latin typeface="Times New Roman" pitchFamily="18" charset="0"/>
                <a:cs typeface="Times New Roman" pitchFamily="18" charset="0"/>
              </a:rPr>
              <a:t>- простые</a:t>
            </a:r>
            <a:r>
              <a:rPr lang="ru-RU" sz="2000" dirty="0" smtClean="0">
                <a:latin typeface="Times New Roman" pitchFamily="18" charset="0"/>
                <a:cs typeface="Times New Roman" pitchFamily="18" charset="0"/>
              </a:rPr>
              <a:t>, сложные и одноразовые пароли,</a:t>
            </a:r>
          </a:p>
          <a:p>
            <a:pPr indent="533400" algn="just"/>
            <a:r>
              <a:rPr lang="ru-RU" sz="2000" dirty="0" smtClean="0">
                <a:latin typeface="Times New Roman" pitchFamily="18" charset="0"/>
                <a:cs typeface="Times New Roman" pitchFamily="18" charset="0"/>
              </a:rPr>
              <a:t>- обмен </a:t>
            </a:r>
            <a:r>
              <a:rPr lang="ru-RU" sz="2000" dirty="0" smtClean="0">
                <a:latin typeface="Times New Roman" pitchFamily="18" charset="0"/>
                <a:cs typeface="Times New Roman" pitchFamily="18" charset="0"/>
              </a:rPr>
              <a:t>вопросами и ответами с администратором,</a:t>
            </a:r>
          </a:p>
          <a:p>
            <a:pPr indent="533400" algn="just"/>
            <a:r>
              <a:rPr lang="ru-RU" sz="2000" dirty="0" smtClean="0">
                <a:latin typeface="Times New Roman" pitchFamily="18" charset="0"/>
                <a:cs typeface="Times New Roman" pitchFamily="18" charset="0"/>
              </a:rPr>
              <a:t>- средства </a:t>
            </a:r>
            <a:r>
              <a:rPr lang="ru-RU" sz="2000" dirty="0" smtClean="0">
                <a:latin typeface="Times New Roman" pitchFamily="18" charset="0"/>
                <a:cs typeface="Times New Roman" pitchFamily="18" charset="0"/>
              </a:rPr>
              <a:t>анализа индивидуальных характеристик,</a:t>
            </a:r>
          </a:p>
          <a:p>
            <a:pPr indent="533400" algn="just"/>
            <a:r>
              <a:rPr lang="ru-RU" sz="2000" dirty="0" smtClean="0">
                <a:latin typeface="Times New Roman" pitchFamily="18" charset="0"/>
                <a:cs typeface="Times New Roman" pitchFamily="18" charset="0"/>
              </a:rPr>
              <a:t>- ключи</a:t>
            </a:r>
            <a:r>
              <a:rPr lang="ru-RU" sz="2000" dirty="0" smtClean="0">
                <a:latin typeface="Times New Roman" pitchFamily="18" charset="0"/>
                <a:cs typeface="Times New Roman" pitchFamily="18" charset="0"/>
              </a:rPr>
              <a:t>, магнитные карты, значки и т.д.,</a:t>
            </a:r>
          </a:p>
          <a:p>
            <a:pPr indent="533400" algn="just"/>
            <a:r>
              <a:rPr lang="ru-RU" sz="2000" dirty="0" smtClean="0">
                <a:latin typeface="Times New Roman" pitchFamily="18" charset="0"/>
                <a:cs typeface="Times New Roman" pitchFamily="18" charset="0"/>
              </a:rPr>
              <a:t>- специальные </a:t>
            </a:r>
            <a:r>
              <a:rPr lang="ru-RU" sz="2000" dirty="0" smtClean="0">
                <a:latin typeface="Times New Roman" pitchFamily="18" charset="0"/>
                <a:cs typeface="Times New Roman" pitchFamily="18" charset="0"/>
              </a:rPr>
              <a:t>идентификаторы или контрольные суммы для аппаратуры</a:t>
            </a:r>
            <a:r>
              <a:rPr lang="ru-RU"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indent="533400" algn="just"/>
            <a:r>
              <a:rPr lang="ru-RU" sz="2000" dirty="0" smtClean="0">
                <a:latin typeface="Times New Roman" pitchFamily="18" charset="0"/>
                <a:cs typeface="Times New Roman" pitchFamily="18" charset="0"/>
              </a:rPr>
              <a:t>После </a:t>
            </a:r>
            <a:r>
              <a:rPr lang="ru-RU" sz="2000" dirty="0" smtClean="0">
                <a:latin typeface="Times New Roman" pitchFamily="18" charset="0"/>
                <a:cs typeface="Times New Roman" pitchFamily="18" charset="0"/>
              </a:rPr>
              <a:t>идентификации защита осуществляется на 3 уровнях: </a:t>
            </a:r>
          </a:p>
          <a:p>
            <a:pPr indent="533400" algn="just"/>
            <a:r>
              <a:rPr lang="ru-RU" sz="2000" dirty="0" smtClean="0">
                <a:latin typeface="Times New Roman" pitchFamily="18" charset="0"/>
                <a:cs typeface="Times New Roman" pitchFamily="18" charset="0"/>
              </a:rPr>
              <a:t>- аппаратуры</a:t>
            </a:r>
            <a:r>
              <a:rPr lang="ru-RU" sz="2000" dirty="0" smtClean="0">
                <a:latin typeface="Times New Roman" pitchFamily="18" charset="0"/>
                <a:cs typeface="Times New Roman" pitchFamily="18" charset="0"/>
              </a:rPr>
              <a:t>,</a:t>
            </a:r>
          </a:p>
          <a:p>
            <a:pPr indent="533400" algn="just"/>
            <a:r>
              <a:rPr lang="ru-RU" sz="2000" dirty="0" smtClean="0">
                <a:latin typeface="Times New Roman" pitchFamily="18" charset="0"/>
                <a:cs typeface="Times New Roman" pitchFamily="18" charset="0"/>
              </a:rPr>
              <a:t>- программного </a:t>
            </a:r>
            <a:r>
              <a:rPr lang="ru-RU" sz="2000" dirty="0" smtClean="0">
                <a:latin typeface="Times New Roman" pitchFamily="18" charset="0"/>
                <a:cs typeface="Times New Roman" pitchFamily="18" charset="0"/>
              </a:rPr>
              <a:t>обеспечения, </a:t>
            </a:r>
          </a:p>
          <a:p>
            <a:pPr indent="533400" algn="just"/>
            <a:r>
              <a:rPr lang="ru-RU" sz="2000" dirty="0" smtClean="0">
                <a:latin typeface="Times New Roman" pitchFamily="18" charset="0"/>
                <a:cs typeface="Times New Roman" pitchFamily="18" charset="0"/>
              </a:rPr>
              <a:t>- данных.</a:t>
            </a:r>
            <a:endParaRPr lang="ru-RU"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815882"/>
          </a:xfrm>
          <a:prstGeom prst="rect">
            <a:avLst/>
          </a:prstGeom>
        </p:spPr>
        <p:txBody>
          <a:bodyPr wrap="square">
            <a:spAutoFit/>
          </a:bodyPr>
          <a:lstStyle/>
          <a:p>
            <a:pPr algn="ctr"/>
            <a:r>
              <a:rPr lang="ru-RU" sz="1600" b="1" i="1" dirty="0" smtClean="0">
                <a:latin typeface="Times New Roman" pitchFamily="18" charset="0"/>
                <a:cs typeface="Times New Roman" pitchFamily="18" charset="0"/>
              </a:rPr>
              <a:t>Классификация систем защиты от </a:t>
            </a:r>
            <a:r>
              <a:rPr lang="ru-RU" sz="1600" b="1" i="1" dirty="0" smtClean="0">
                <a:latin typeface="Times New Roman" pitchFamily="18" charset="0"/>
                <a:cs typeface="Times New Roman" pitchFamily="18" charset="0"/>
              </a:rPr>
              <a:t>несанкционированного доступа</a:t>
            </a:r>
          </a:p>
          <a:p>
            <a:pPr indent="533400" algn="just"/>
            <a:r>
              <a:rPr lang="ru-RU" sz="1600" dirty="0" smtClean="0">
                <a:latin typeface="Times New Roman" pitchFamily="18" charset="0"/>
                <a:cs typeface="Times New Roman" pitchFamily="18" charset="0"/>
              </a:rPr>
              <a:t>Системы </a:t>
            </a:r>
            <a:r>
              <a:rPr lang="ru-RU" sz="1600" dirty="0" smtClean="0">
                <a:latin typeface="Times New Roman" pitchFamily="18" charset="0"/>
                <a:cs typeface="Times New Roman" pitchFamily="18" charset="0"/>
              </a:rPr>
              <a:t>защиты компьютера от чужого вторжения весьма разнообразны и могут классифицироваться по следующим группам: </a:t>
            </a:r>
          </a:p>
          <a:p>
            <a:pPr indent="533400" algn="just"/>
            <a:r>
              <a:rPr lang="ru-RU" sz="1600" dirty="0" smtClean="0">
                <a:latin typeface="Times New Roman" pitchFamily="18" charset="0"/>
                <a:cs typeface="Times New Roman" pitchFamily="18" charset="0"/>
              </a:rPr>
              <a:t>- средства </a:t>
            </a:r>
            <a:r>
              <a:rPr lang="ru-RU" sz="1600" dirty="0" smtClean="0">
                <a:latin typeface="Times New Roman" pitchFamily="18" charset="0"/>
                <a:cs typeface="Times New Roman" pitchFamily="18" charset="0"/>
              </a:rPr>
              <a:t>собственной защиты, предусмотренные общим программным обеспечением;</a:t>
            </a:r>
          </a:p>
          <a:p>
            <a:pPr indent="533400" algn="just"/>
            <a:r>
              <a:rPr lang="ru-RU" sz="1600" dirty="0" smtClean="0">
                <a:latin typeface="Times New Roman" pitchFamily="18" charset="0"/>
                <a:cs typeface="Times New Roman" pitchFamily="18" charset="0"/>
              </a:rPr>
              <a:t>- средства </a:t>
            </a:r>
            <a:r>
              <a:rPr lang="ru-RU" sz="1600" dirty="0" smtClean="0">
                <a:latin typeface="Times New Roman" pitchFamily="18" charset="0"/>
                <a:cs typeface="Times New Roman" pitchFamily="18" charset="0"/>
              </a:rPr>
              <a:t>защиты в составе вычислительной системы;</a:t>
            </a:r>
          </a:p>
          <a:p>
            <a:pPr indent="533400" algn="just"/>
            <a:r>
              <a:rPr lang="ru-RU" sz="1600" dirty="0" smtClean="0">
                <a:latin typeface="Times New Roman" pitchFamily="18" charset="0"/>
                <a:cs typeface="Times New Roman" pitchFamily="18" charset="0"/>
              </a:rPr>
              <a:t>- средства </a:t>
            </a:r>
            <a:r>
              <a:rPr lang="ru-RU" sz="1600" dirty="0" smtClean="0">
                <a:latin typeface="Times New Roman" pitchFamily="18" charset="0"/>
                <a:cs typeface="Times New Roman" pitchFamily="18" charset="0"/>
              </a:rPr>
              <a:t>защиты с запросом информации;</a:t>
            </a:r>
          </a:p>
          <a:p>
            <a:pPr indent="533400" algn="just"/>
            <a:r>
              <a:rPr lang="ru-RU" sz="1600" dirty="0" smtClean="0">
                <a:latin typeface="Times New Roman" pitchFamily="18" charset="0"/>
                <a:cs typeface="Times New Roman" pitchFamily="18" charset="0"/>
              </a:rPr>
              <a:t>- средства </a:t>
            </a:r>
            <a:r>
              <a:rPr lang="ru-RU" sz="1600" dirty="0" smtClean="0">
                <a:latin typeface="Times New Roman" pitchFamily="18" charset="0"/>
                <a:cs typeface="Times New Roman" pitchFamily="18" charset="0"/>
              </a:rPr>
              <a:t>пассивной защиты и т.д</a:t>
            </a:r>
            <a:r>
              <a:rPr lang="ru-RU" sz="1600" dirty="0" smtClean="0">
                <a:latin typeface="Times New Roman" pitchFamily="18" charset="0"/>
                <a:cs typeface="Times New Roman" pitchFamily="18" charset="0"/>
              </a:rPr>
              <a:t>.</a:t>
            </a:r>
            <a:endParaRPr lang="ru-RU" sz="1600" i="1" dirty="0">
              <a:latin typeface="Times New Roman" pitchFamily="18" charset="0"/>
              <a:cs typeface="Times New Roman" pitchFamily="18" charset="0"/>
            </a:endParaRPr>
          </a:p>
        </p:txBody>
      </p:sp>
      <p:pic>
        <p:nvPicPr>
          <p:cNvPr id="51202" name="Picture 2" descr="https://commons.bmstu.wiki/images/3/39/Tcoibl_11_6.png"/>
          <p:cNvPicPr>
            <a:picLocks noChangeAspect="1" noChangeArrowheads="1"/>
          </p:cNvPicPr>
          <p:nvPr/>
        </p:nvPicPr>
        <p:blipFill>
          <a:blip r:embed="rId2" cstate="print"/>
          <a:srcRect/>
          <a:stretch>
            <a:fillRect/>
          </a:stretch>
        </p:blipFill>
        <p:spPr bwMode="auto">
          <a:xfrm>
            <a:off x="0" y="1871708"/>
            <a:ext cx="9144000" cy="4986292"/>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96752"/>
            <a:ext cx="9144000" cy="3785652"/>
          </a:xfrm>
          <a:prstGeom prst="rect">
            <a:avLst/>
          </a:prstGeom>
        </p:spPr>
        <p:txBody>
          <a:bodyPr wrap="square">
            <a:spAutoFit/>
          </a:bodyPr>
          <a:lstStyle/>
          <a:p>
            <a:pPr algn="ctr"/>
            <a:r>
              <a:rPr lang="ru-RU" sz="2400" b="1" dirty="0" smtClean="0">
                <a:latin typeface="Times New Roman" pitchFamily="18" charset="0"/>
                <a:cs typeface="Times New Roman" pitchFamily="18" charset="0"/>
              </a:rPr>
              <a:t>Защита информации от </a:t>
            </a:r>
            <a:r>
              <a:rPr lang="ru-RU" sz="2400" b="1" dirty="0" smtClean="0">
                <a:latin typeface="Times New Roman" pitchFamily="18" charset="0"/>
                <a:cs typeface="Times New Roman" pitchFamily="18" charset="0"/>
              </a:rPr>
              <a:t>копирования</a:t>
            </a:r>
          </a:p>
          <a:p>
            <a:pPr indent="533400" algn="just"/>
            <a:r>
              <a:rPr lang="ru-RU" sz="2400" b="1" i="1" dirty="0" smtClean="0">
                <a:latin typeface="Times New Roman" pitchFamily="18" charset="0"/>
                <a:cs typeface="Times New Roman" pitchFamily="18" charset="0"/>
              </a:rPr>
              <a:t>Защита информации от копирования реализуется выполнением ряда функций, являющихся общими для всех систем защиты: </a:t>
            </a:r>
          </a:p>
          <a:p>
            <a:pPr indent="533400" algn="just"/>
            <a:r>
              <a:rPr lang="ru-RU" sz="2400" dirty="0" smtClean="0">
                <a:latin typeface="Times New Roman" pitchFamily="18" charset="0"/>
                <a:cs typeface="Times New Roman" pitchFamily="18" charset="0"/>
              </a:rPr>
              <a:t>идентификация </a:t>
            </a:r>
            <a:r>
              <a:rPr lang="ru-RU" sz="2400" dirty="0" smtClean="0">
                <a:latin typeface="Times New Roman" pitchFamily="18" charset="0"/>
                <a:cs typeface="Times New Roman" pitchFamily="18" charset="0"/>
              </a:rPr>
              <a:t>среды, из которой будет запускаться программа,</a:t>
            </a:r>
          </a:p>
          <a:p>
            <a:pPr indent="533400" algn="just"/>
            <a:r>
              <a:rPr lang="ru-RU" sz="2400" dirty="0" smtClean="0">
                <a:latin typeface="Times New Roman" pitchFamily="18" charset="0"/>
                <a:cs typeface="Times New Roman" pitchFamily="18" charset="0"/>
              </a:rPr>
              <a:t>аутентификация среды, из которой запущена программа,</a:t>
            </a:r>
          </a:p>
          <a:p>
            <a:pPr indent="533400" algn="just"/>
            <a:r>
              <a:rPr lang="ru-RU" sz="2400" dirty="0" smtClean="0">
                <a:latin typeface="Times New Roman" pitchFamily="18" charset="0"/>
                <a:cs typeface="Times New Roman" pitchFamily="18" charset="0"/>
              </a:rPr>
              <a:t>реакция на запуск из несанкционированной </a:t>
            </a:r>
            <a:r>
              <a:rPr lang="ru-RU" sz="2400" dirty="0" smtClean="0">
                <a:latin typeface="Times New Roman" pitchFamily="18" charset="0"/>
                <a:cs typeface="Times New Roman" pitchFamily="18" charset="0"/>
              </a:rPr>
              <a:t>среды (сводится </a:t>
            </a:r>
            <a:r>
              <a:rPr lang="ru-RU" sz="2400" dirty="0" smtClean="0">
                <a:latin typeface="Times New Roman" pitchFamily="18" charset="0"/>
                <a:cs typeface="Times New Roman" pitchFamily="18" charset="0"/>
              </a:rPr>
              <a:t>к выдаче </a:t>
            </a:r>
            <a:r>
              <a:rPr lang="ru-RU" sz="2400" dirty="0" smtClean="0">
                <a:latin typeface="Times New Roman" pitchFamily="18" charset="0"/>
                <a:cs typeface="Times New Roman" pitchFamily="18" charset="0"/>
              </a:rPr>
              <a:t>сообщений),</a:t>
            </a:r>
            <a:endParaRPr lang="ru-RU" sz="2400" dirty="0" smtClean="0">
              <a:latin typeface="Times New Roman" pitchFamily="18" charset="0"/>
              <a:cs typeface="Times New Roman" pitchFamily="18" charset="0"/>
            </a:endParaRPr>
          </a:p>
          <a:p>
            <a:pPr indent="533400" algn="just"/>
            <a:r>
              <a:rPr lang="ru-RU" sz="2400" dirty="0" smtClean="0">
                <a:latin typeface="Times New Roman" pitchFamily="18" charset="0"/>
                <a:cs typeface="Times New Roman" pitchFamily="18" charset="0"/>
              </a:rPr>
              <a:t>регистрация санкционированного доступа,</a:t>
            </a:r>
          </a:p>
          <a:p>
            <a:pPr indent="533400" algn="just"/>
            <a:r>
              <a:rPr lang="ru-RU" sz="2400" dirty="0" smtClean="0">
                <a:latin typeface="Times New Roman" pitchFamily="18" charset="0"/>
                <a:cs typeface="Times New Roman" pitchFamily="18" charset="0"/>
              </a:rPr>
              <a:t>противодействие изучению алгоритмов работы системы</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052736"/>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pP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Защита персональных данных работников </a:t>
            </a:r>
          </a:p>
          <a:p>
            <a:pPr marR="0" lvl="0" algn="ctr" defTabSz="914400" rtl="0" eaLnBrk="1" fontAlgn="base" latinLnBrk="0" hangingPunct="1">
              <a:lnSpc>
                <a:spcPct val="100000"/>
              </a:lnSpc>
              <a:spcBef>
                <a:spcPct val="0"/>
              </a:spcBef>
              <a:spcAft>
                <a:spcPct val="0"/>
              </a:spcAft>
              <a:buClrTx/>
              <a:buSzTx/>
              <a:buFontTx/>
              <a:buNone/>
            </a:pP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как один из способов обеспечения </a:t>
            </a:r>
            <a:r>
              <a:rPr kumimoji="0" lang="ru-RU" sz="32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кибербезопасности</a:t>
            </a: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marR="0" lvl="0" algn="ctr" defTabSz="914400" rtl="0" eaLnBrk="1" fontAlgn="base" latinLnBrk="0" hangingPunct="1">
              <a:lnSpc>
                <a:spcPct val="100000"/>
              </a:lnSpc>
              <a:spcBef>
                <a:spcPct val="0"/>
              </a:spcBef>
              <a:spcAft>
                <a:spcPct val="0"/>
              </a:spcAft>
              <a:buClrTx/>
              <a:buSzTx/>
              <a:buFontTx/>
              <a:buNone/>
            </a:pP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противодействия совершению возможных террористических актов. </a:t>
            </a:r>
          </a:p>
          <a:p>
            <a:pPr marR="0" lvl="0" algn="ctr" defTabSz="914400" rtl="0" eaLnBrk="1" fontAlgn="base" latinLnBrk="0" hangingPunct="1">
              <a:lnSpc>
                <a:spcPct val="100000"/>
              </a:lnSpc>
              <a:spcBef>
                <a:spcPct val="0"/>
              </a:spcBef>
              <a:spcAft>
                <a:spcPct val="0"/>
              </a:spcAft>
              <a:buClrTx/>
              <a:buSzTx/>
              <a:buFontTx/>
              <a:buNone/>
            </a:pP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Федеральный закон от 27.07.2006 №152-ФЗ </a:t>
            </a:r>
          </a:p>
          <a:p>
            <a:pPr lvl="0" algn="ctr" fontAlgn="base">
              <a:spcBef>
                <a:spcPct val="0"/>
              </a:spcBef>
              <a:spcAft>
                <a:spcPct val="0"/>
              </a:spcAft>
            </a:pPr>
            <a:r>
              <a:rPr kumimoji="0" lang="ru-RU"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«О персональных данных»</a:t>
            </a:r>
            <a:r>
              <a:rPr lang="ru-RU" sz="32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201972"/>
          </a:xfrm>
          <a:prstGeom prst="rect">
            <a:avLst/>
          </a:prstGeom>
        </p:spPr>
        <p:txBody>
          <a:bodyPr wrap="square">
            <a:spAutoFit/>
          </a:bodyPr>
          <a:lstStyle/>
          <a:p>
            <a:pPr algn="ctr"/>
            <a:r>
              <a:rPr lang="ru-RU"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Основные нормативно-правовые акты, </a:t>
            </a:r>
          </a:p>
          <a:p>
            <a:pPr algn="ctr"/>
            <a:r>
              <a:rPr lang="ru-RU"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регламентирующие работу с персональными данными</a:t>
            </a:r>
          </a:p>
          <a:p>
            <a:pPr algn="ctr"/>
            <a:endParaRPr lang="ru-RU" b="1" dirty="0" smtClean="0">
              <a:effectLst>
                <a:outerShdw blurRad="38100" dist="38100" dir="2700000" algn="tl">
                  <a:srgbClr val="000000">
                    <a:alpha val="43137"/>
                  </a:srgbClr>
                </a:outerShdw>
              </a:effectLst>
              <a:latin typeface="Times New Roman" pitchFamily="18" charset="0"/>
              <a:cs typeface="Times New Roman" pitchFamily="18" charset="0"/>
            </a:endParaRPr>
          </a:p>
          <a:p>
            <a:pPr indent="539750" algn="just">
              <a:buFontTx/>
              <a:buAutoNum type="arabicPeriod"/>
            </a:pPr>
            <a:r>
              <a:rPr lang="ru-RU" sz="1700" b="1" i="1" u="sng" dirty="0" smtClean="0">
                <a:solidFill>
                  <a:srgbClr val="002060"/>
                </a:solidFill>
                <a:latin typeface="Times New Roman" pitchFamily="18" charset="0"/>
                <a:cs typeface="Times New Roman" pitchFamily="18" charset="0"/>
              </a:rPr>
              <a:t>Федеральный закон от 27.07.2006  № 149-ФЗ</a:t>
            </a:r>
            <a:r>
              <a:rPr lang="ru-RU" sz="1700" b="1" i="1" dirty="0" smtClean="0">
                <a:solidFill>
                  <a:srgbClr val="002060"/>
                </a:solidFill>
                <a:latin typeface="Times New Roman" pitchFamily="18" charset="0"/>
                <a:cs typeface="Times New Roman" pitchFamily="18" charset="0"/>
              </a:rPr>
              <a:t> «Об информации, информационных технологиях и о защите информации»</a:t>
            </a:r>
          </a:p>
          <a:p>
            <a:pPr indent="539750" algn="just">
              <a:buAutoNum type="arabicPeriod"/>
            </a:pPr>
            <a:r>
              <a:rPr lang="ru-RU" sz="1700" b="1" i="1" u="sng" dirty="0" smtClean="0">
                <a:solidFill>
                  <a:srgbClr val="002060"/>
                </a:solidFill>
                <a:latin typeface="Times New Roman" pitchFamily="18" charset="0"/>
                <a:cs typeface="Times New Roman" pitchFamily="18" charset="0"/>
              </a:rPr>
              <a:t>Федеральный закон от 27.07.2006 № 152-ФЗ </a:t>
            </a:r>
            <a:r>
              <a:rPr lang="ru-RU" sz="1700" b="1" i="1" dirty="0" smtClean="0">
                <a:solidFill>
                  <a:srgbClr val="002060"/>
                </a:solidFill>
                <a:latin typeface="Times New Roman" pitchFamily="18" charset="0"/>
                <a:cs typeface="Times New Roman" pitchFamily="18" charset="0"/>
              </a:rPr>
              <a:t>«О персональных данных»</a:t>
            </a:r>
          </a:p>
          <a:p>
            <a:pPr indent="539750" algn="just">
              <a:buFontTx/>
              <a:buAutoNum type="arabicPeriod"/>
            </a:pPr>
            <a:r>
              <a:rPr lang="ru-RU" sz="1700" b="1" i="1" u="sng" dirty="0" smtClean="0">
                <a:solidFill>
                  <a:srgbClr val="002060"/>
                </a:solidFill>
                <a:latin typeface="Times New Roman" pitchFamily="18" charset="0"/>
                <a:cs typeface="Times New Roman" pitchFamily="18" charset="0"/>
              </a:rPr>
              <a:t>Постановление Правительства РФ от 21.03.2012 № 211</a:t>
            </a:r>
            <a:r>
              <a:rPr lang="ru-RU" sz="1700" b="1" i="1" dirty="0" smtClean="0">
                <a:solidFill>
                  <a:srgbClr val="002060"/>
                </a:solidFill>
                <a:latin typeface="Times New Roman" pitchFamily="18" charset="0"/>
                <a:cs typeface="Times New Roman" pitchFamily="18" charset="0"/>
              </a:rPr>
              <a:t> «Об утверждении перечня мер, направленных на обеспечение выполнения обязанностей, предусмотренных Федеральным законом «О персональных данных» и принятыми в соответствии с ним нормативными правовыми актами, операторами, являющимися государственными или муниципальными органами»</a:t>
            </a:r>
          </a:p>
          <a:p>
            <a:pPr indent="539750" algn="just">
              <a:buAutoNum type="arabicPeriod"/>
            </a:pPr>
            <a:r>
              <a:rPr lang="ru-RU" sz="1700" b="1" i="1" u="sng" dirty="0" smtClean="0">
                <a:solidFill>
                  <a:srgbClr val="002060"/>
                </a:solidFill>
                <a:latin typeface="Times New Roman" pitchFamily="18" charset="0"/>
                <a:cs typeface="Times New Roman" pitchFamily="18" charset="0"/>
              </a:rPr>
              <a:t>Постановление Правительства РФ от 01.11.2012 № 1119</a:t>
            </a:r>
            <a:r>
              <a:rPr lang="ru-RU" sz="1700" b="1" i="1" dirty="0" smtClean="0">
                <a:solidFill>
                  <a:srgbClr val="002060"/>
                </a:solidFill>
                <a:latin typeface="Times New Roman" pitchFamily="18" charset="0"/>
                <a:cs typeface="Times New Roman" pitchFamily="18" charset="0"/>
              </a:rPr>
              <a:t> «Об утверждении требований к защите персональных данных при их обработке в информационных системах персональных данных»</a:t>
            </a:r>
          </a:p>
          <a:p>
            <a:pPr indent="539750" algn="just">
              <a:buFontTx/>
              <a:buAutoNum type="arabicPeriod"/>
            </a:pPr>
            <a:r>
              <a:rPr lang="ru-RU" sz="1700" b="1" i="1" u="sng" dirty="0" smtClean="0">
                <a:solidFill>
                  <a:srgbClr val="002060"/>
                </a:solidFill>
                <a:latin typeface="Times New Roman" pitchFamily="18" charset="0"/>
                <a:cs typeface="Times New Roman" pitchFamily="18" charset="0"/>
              </a:rPr>
              <a:t>Приказ ФСТЭК РФ от 11.02.2013 № 17</a:t>
            </a:r>
            <a:r>
              <a:rPr lang="ru-RU" sz="1700" b="1" i="1" dirty="0" smtClean="0">
                <a:solidFill>
                  <a:srgbClr val="002060"/>
                </a:solidFill>
                <a:latin typeface="Times New Roman" pitchFamily="18" charset="0"/>
                <a:cs typeface="Times New Roman" pitchFamily="18" charset="0"/>
              </a:rPr>
              <a:t> «Об утверждении Требований о защите информации, не составляющей государственную тайну, содержащейся в государственных информационных системах»</a:t>
            </a:r>
          </a:p>
          <a:p>
            <a:pPr indent="539750" algn="just">
              <a:buAutoNum type="arabicPeriod"/>
            </a:pPr>
            <a:r>
              <a:rPr lang="ru-RU" sz="1700" b="1" i="1" u="sng" dirty="0" smtClean="0">
                <a:solidFill>
                  <a:srgbClr val="002060"/>
                </a:solidFill>
                <a:latin typeface="Times New Roman" pitchFamily="18" charset="0"/>
                <a:cs typeface="Times New Roman" pitchFamily="18" charset="0"/>
              </a:rPr>
              <a:t>Приказ ФСТЭК РФ от 18.02.2013 № 21</a:t>
            </a:r>
            <a:r>
              <a:rPr lang="ru-RU" sz="1700" b="1" i="1" dirty="0" smtClean="0">
                <a:solidFill>
                  <a:srgbClr val="002060"/>
                </a:solidFill>
                <a:latin typeface="Times New Roman" pitchFamily="18" charset="0"/>
                <a:cs typeface="Times New Roman" pitchFamily="18" charset="0"/>
              </a:rPr>
              <a:t> «Об утверждении состава и содержания организационных и технических мер по обеспечению безопасности персональных данных при их обработке в информационных системах персональных данных»</a:t>
            </a:r>
          </a:p>
          <a:p>
            <a:pPr indent="539750" algn="just">
              <a:buAutoNum type="arabicPeriod"/>
            </a:pPr>
            <a:r>
              <a:rPr lang="ru-RU" sz="1700" b="1" i="1" u="sng" dirty="0" smtClean="0">
                <a:solidFill>
                  <a:srgbClr val="002060"/>
                </a:solidFill>
                <a:latin typeface="Times New Roman" pitchFamily="18" charset="0"/>
                <a:cs typeface="Times New Roman" pitchFamily="18" charset="0"/>
              </a:rPr>
              <a:t>Приказ ФСБ РФ от 10.07.2014 № 378</a:t>
            </a:r>
            <a:r>
              <a:rPr lang="ru-RU" sz="1700" b="1" i="1" dirty="0" smtClean="0">
                <a:solidFill>
                  <a:srgbClr val="002060"/>
                </a:solidFill>
                <a:latin typeface="Times New Roman" pitchFamily="18" charset="0"/>
                <a:cs typeface="Times New Roman" pitchFamily="18" charset="0"/>
              </a:rPr>
              <a:t> «Об утверждении состава и содержания организационных и технических мер по обеспечению безопасности персональных данных при их обработке в информационных системах персональных данных с использованием средств криптографической защиты информации, необходимых для выполнения установленных Правительством РФ требований к защите персональных данных для каждого из уровней защищённости»</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9144000" cy="5632311"/>
          </a:xfrm>
          <a:prstGeom prst="rect">
            <a:avLst/>
          </a:prstGeom>
        </p:spPr>
        <p:txBody>
          <a:bodyPr wrap="square">
            <a:spAutoFit/>
          </a:bodyPr>
          <a:lstStyle/>
          <a:p>
            <a:pPr indent="539750" algn="just"/>
            <a:r>
              <a:rPr lang="ru-RU" b="1" dirty="0" smtClean="0">
                <a:latin typeface="Times New Roman" pitchFamily="18" charset="0"/>
                <a:ea typeface="Calibri" pitchFamily="34" charset="0"/>
                <a:cs typeface="Times New Roman" pitchFamily="18" charset="0"/>
              </a:rPr>
              <a:t> </a:t>
            </a:r>
            <a:r>
              <a:rPr lang="ru-RU" b="1" i="1" u="sng" dirty="0" smtClean="0">
                <a:latin typeface="Times New Roman" pitchFamily="18" charset="0"/>
                <a:ea typeface="Calibri" pitchFamily="34" charset="0"/>
                <a:cs typeface="Times New Roman" pitchFamily="18" charset="0"/>
              </a:rPr>
              <a:t>Персональные данные</a:t>
            </a:r>
            <a:r>
              <a:rPr lang="ru-RU" b="1" i="1" dirty="0" smtClean="0">
                <a:latin typeface="Times New Roman" pitchFamily="18" charset="0"/>
                <a:ea typeface="Calibri" pitchFamily="34" charset="0"/>
                <a:cs typeface="Times New Roman" pitchFamily="18" charset="0"/>
              </a:rPr>
              <a:t> – любая информация, относящаяся прямо или косвенно определённому или определяемому физическому лицу (субъекту персональных данных).</a:t>
            </a:r>
          </a:p>
          <a:p>
            <a:pPr algn="ctr"/>
            <a:r>
              <a:rPr lang="ru-RU" b="1" i="1" dirty="0" smtClean="0">
                <a:solidFill>
                  <a:srgbClr val="002060"/>
                </a:solidFill>
                <a:latin typeface="Times New Roman" pitchFamily="18" charset="0"/>
                <a:cs typeface="Times New Roman" pitchFamily="18" charset="0"/>
              </a:rPr>
              <a:t>Федеральный закон от 27.07.2006 № 152-ФЗ «О персональных данных»</a:t>
            </a:r>
          </a:p>
          <a:p>
            <a:pPr indent="539750" algn="just"/>
            <a:r>
              <a:rPr lang="ru-RU" u="sng" dirty="0" smtClean="0">
                <a:latin typeface="Times New Roman" pitchFamily="18" charset="0"/>
                <a:cs typeface="Times New Roman" pitchFamily="18" charset="0"/>
              </a:rPr>
              <a:t>Субъект персональных данных</a:t>
            </a:r>
            <a:r>
              <a:rPr lang="ru-RU" dirty="0" smtClean="0">
                <a:latin typeface="Times New Roman" pitchFamily="18" charset="0"/>
                <a:cs typeface="Times New Roman" pitchFamily="18" charset="0"/>
              </a:rPr>
              <a:t> – физическое лицо, которое прямо или косвенно определено или определяемо с помощью персональных данных.</a:t>
            </a:r>
          </a:p>
          <a:p>
            <a:pPr indent="539750" algn="just"/>
            <a:r>
              <a:rPr lang="ru-RU" dirty="0" smtClean="0">
                <a:latin typeface="Times New Roman" pitchFamily="18" charset="0"/>
                <a:cs typeface="Times New Roman" pitchFamily="18" charset="0"/>
              </a:rPr>
              <a:t>Таким образом, делаем вывод, что информация, которая прямо или косвенно не указывает на конкретное физическое лицо </a:t>
            </a:r>
            <a:r>
              <a:rPr lang="ru-RU" u="sng" dirty="0" smtClean="0">
                <a:latin typeface="Times New Roman" pitchFamily="18" charset="0"/>
                <a:cs typeface="Times New Roman" pitchFamily="18" charset="0"/>
              </a:rPr>
              <a:t>персональными данными не является.</a:t>
            </a:r>
          </a:p>
          <a:p>
            <a:pPr indent="539750" algn="just"/>
            <a:r>
              <a:rPr lang="ru-RU" b="1" i="1" dirty="0" smtClean="0">
                <a:latin typeface="Times New Roman" pitchFamily="18" charset="0"/>
                <a:cs typeface="Times New Roman" pitchFamily="18" charset="0"/>
              </a:rPr>
              <a:t>Операторы и иные лица, получившие доступ к персональным данным, обязаны не раскрывать третьим лицам и не распространять персональные данные без согласия субъекта персональных данных, если иное не предусмотрено федеральным законом.</a:t>
            </a:r>
          </a:p>
          <a:p>
            <a:pPr indent="539750" algn="just"/>
            <a:r>
              <a:rPr lang="ru-RU" b="1" i="1" u="sng" dirty="0" smtClean="0">
                <a:latin typeface="Times New Roman" pitchFamily="18" charset="0"/>
                <a:cs typeface="Times New Roman" pitchFamily="18" charset="0"/>
              </a:rPr>
              <a:t>Хранение персональных данных</a:t>
            </a:r>
            <a:r>
              <a:rPr lang="ru-RU" b="1" i="1" dirty="0" smtClean="0">
                <a:latin typeface="Times New Roman" pitchFamily="18" charset="0"/>
                <a:cs typeface="Times New Roman" pitchFamily="18" charset="0"/>
              </a:rPr>
              <a:t> должно осуществляться в форме, позволяющей определить субъекта персональных данных, не дольше, чем этого требуют цели обработки персональных данных, если срок хранения персональных данных не установлен федеральным законом, договором, стороной которого, </a:t>
            </a:r>
            <a:r>
              <a:rPr lang="ru-RU" b="1" i="1" dirty="0" err="1" smtClean="0">
                <a:latin typeface="Times New Roman" pitchFamily="18" charset="0"/>
                <a:cs typeface="Times New Roman" pitchFamily="18" charset="0"/>
              </a:rPr>
              <a:t>выгодоприобретателем</a:t>
            </a:r>
            <a:r>
              <a:rPr lang="ru-RU" b="1" i="1" dirty="0" smtClean="0">
                <a:latin typeface="Times New Roman" pitchFamily="18" charset="0"/>
                <a:cs typeface="Times New Roman" pitchFamily="18" charset="0"/>
              </a:rPr>
              <a:t> или поручителем по которому является субъект персональных данных. Обрабатываемые персональные данные подлежат уничтожению либо обезличиванию по достижению целей обработки или в случае утраты необходимости в достижении этих целей, если иное не предусмотрено федеральным законом.</a:t>
            </a:r>
          </a:p>
          <a:p>
            <a:pPr algn="ctr"/>
            <a:r>
              <a:rPr lang="ru-RU" b="1" i="1" dirty="0" smtClean="0">
                <a:solidFill>
                  <a:srgbClr val="002060"/>
                </a:solidFill>
                <a:latin typeface="Times New Roman" pitchFamily="18" charset="0"/>
                <a:cs typeface="Times New Roman" pitchFamily="18" charset="0"/>
              </a:rPr>
              <a:t>Федеральный закон от 27.07.2006 № 152-ФЗ «О персональных данных»</a:t>
            </a:r>
            <a:endParaRPr lang="ru-RU" b="1"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476672"/>
            <a:ext cx="9143999" cy="5632311"/>
          </a:xfrm>
          <a:prstGeom prst="rect">
            <a:avLst/>
          </a:prstGeom>
        </p:spPr>
        <p:txBody>
          <a:bodyPr wrap="square">
            <a:spAutoFit/>
          </a:bodyPr>
          <a:lstStyle/>
          <a:p>
            <a:pPr indent="539750" algn="just"/>
            <a:r>
              <a:rPr lang="ru-RU" sz="2000" dirty="0" smtClean="0">
                <a:latin typeface="Times New Roman" pitchFamily="18" charset="0"/>
                <a:ea typeface="Calibri" pitchFamily="34" charset="0"/>
                <a:cs typeface="Times New Roman" pitchFamily="18" charset="0"/>
              </a:rPr>
              <a:t>Персональные данные, в зависимости от целей их обработки, можно разделить на несколько </a:t>
            </a:r>
            <a:r>
              <a:rPr lang="ru-RU" sz="2000" u="sng" dirty="0" smtClean="0">
                <a:latin typeface="Times New Roman" pitchFamily="18" charset="0"/>
                <a:ea typeface="Calibri" pitchFamily="34" charset="0"/>
                <a:cs typeface="Times New Roman" pitchFamily="18" charset="0"/>
              </a:rPr>
              <a:t>категорий</a:t>
            </a:r>
            <a:r>
              <a:rPr lang="ru-RU" sz="2000" dirty="0" smtClean="0">
                <a:latin typeface="Times New Roman" pitchFamily="18" charset="0"/>
                <a:ea typeface="Calibri" pitchFamily="34" charset="0"/>
                <a:cs typeface="Times New Roman" pitchFamily="18" charset="0"/>
              </a:rPr>
              <a:t>:</a:t>
            </a:r>
          </a:p>
          <a:p>
            <a:pPr indent="539750" algn="just">
              <a:buFontTx/>
              <a:buChar char="-"/>
            </a:pPr>
            <a:r>
              <a:rPr lang="ru-RU" sz="2000" u="sng" dirty="0" smtClean="0">
                <a:latin typeface="Times New Roman" pitchFamily="18" charset="0"/>
                <a:cs typeface="Times New Roman" pitchFamily="18" charset="0"/>
              </a:rPr>
              <a:t>общедоступные</a:t>
            </a:r>
            <a:r>
              <a:rPr lang="ru-RU" sz="2000" dirty="0" smtClean="0">
                <a:latin typeface="Times New Roman" pitchFamily="18" charset="0"/>
                <a:cs typeface="Times New Roman" pitchFamily="18" charset="0"/>
              </a:rPr>
              <a:t> (данные, доступ к которым предоставлен неограниченному кругу лиц с согласия субъекта персональных данных или на которые в соответствии с федеральным законом не распространяются требования соблюдения конфиденциальности);</a:t>
            </a:r>
          </a:p>
          <a:p>
            <a:pPr indent="539750" algn="just">
              <a:buFontTx/>
              <a:buChar char="-"/>
            </a:pPr>
            <a:r>
              <a:rPr lang="ru-RU" sz="2000" u="sng" dirty="0" smtClean="0">
                <a:latin typeface="Times New Roman" pitchFamily="18" charset="0"/>
                <a:cs typeface="Times New Roman" pitchFamily="18" charset="0"/>
              </a:rPr>
              <a:t>специальные</a:t>
            </a:r>
            <a:r>
              <a:rPr lang="ru-RU" sz="2000" dirty="0" smtClean="0">
                <a:latin typeface="Times New Roman" pitchFamily="18" charset="0"/>
                <a:cs typeface="Times New Roman" pitchFamily="18" charset="0"/>
              </a:rPr>
              <a:t> (касающиеся расовой, национальной принадлежности, политических взглядов, религиозных и философских убеждений, состояния здоровья, интимной жизни);</a:t>
            </a:r>
          </a:p>
          <a:p>
            <a:pPr indent="539750" algn="just">
              <a:buFontTx/>
              <a:buChar char="-"/>
            </a:pPr>
            <a:r>
              <a:rPr lang="ru-RU" sz="2000" u="sng" dirty="0" smtClean="0">
                <a:latin typeface="Times New Roman" pitchFamily="18" charset="0"/>
                <a:cs typeface="Times New Roman" pitchFamily="18" charset="0"/>
              </a:rPr>
              <a:t>биометрические</a:t>
            </a:r>
            <a:r>
              <a:rPr lang="ru-RU" sz="2000" dirty="0" smtClean="0">
                <a:latin typeface="Times New Roman" pitchFamily="18" charset="0"/>
                <a:cs typeface="Times New Roman" pitchFamily="18" charset="0"/>
              </a:rPr>
              <a:t> (характеризующие физиологические особенности человека и на основе которых можно установить его личность</a:t>
            </a:r>
            <a:r>
              <a:rPr lang="ru-RU"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539750" algn="just"/>
            <a:r>
              <a:rPr lang="ru-RU" sz="2000" b="1" i="1" dirty="0" smtClean="0">
                <a:latin typeface="Times New Roman" pitchFamily="18" charset="0"/>
                <a:cs typeface="Times New Roman" pitchFamily="18" charset="0"/>
              </a:rPr>
              <a:t>Оператор персональных данных </a:t>
            </a:r>
            <a:r>
              <a:rPr lang="ru-RU" sz="2000" b="1" i="1" dirty="0" smtClean="0">
                <a:latin typeface="Times New Roman" pitchFamily="18" charset="0"/>
                <a:cs typeface="Times New Roman" pitchFamily="18" charset="0"/>
              </a:rPr>
              <a:t>- государственный орган, муниципальный орган, юридическое или физическое лицо, самостоятельно или совместно с другими лицами организующие и (или) осуществляющие обработку персональных данных, а также определяющие цели обработки персональных данных, состав персональных данных, подлежащих обработке, действия (операции), совершаемые с персональными </a:t>
            </a:r>
            <a:r>
              <a:rPr lang="ru-RU" sz="2000" b="1" i="1" dirty="0" smtClean="0">
                <a:latin typeface="Times New Roman" pitchFamily="18" charset="0"/>
                <a:cs typeface="Times New Roman" pitchFamily="18" charset="0"/>
              </a:rPr>
              <a:t>данными.</a:t>
            </a:r>
            <a:r>
              <a:rPr lang="ru-RU" sz="2000" b="1" i="1" dirty="0" smtClean="0">
                <a:solidFill>
                  <a:srgbClr val="002060"/>
                </a:solidFill>
                <a:latin typeface="Times New Roman" pitchFamily="18" charset="0"/>
                <a:cs typeface="Times New Roman" pitchFamily="18" charset="0"/>
              </a:rPr>
              <a:t> </a:t>
            </a:r>
            <a:endParaRPr lang="ru-RU" sz="2000" b="1" i="1" dirty="0" smtClean="0">
              <a:solidFill>
                <a:srgbClr val="002060"/>
              </a:solidFill>
              <a:latin typeface="Times New Roman" pitchFamily="18" charset="0"/>
              <a:cs typeface="Times New Roman" pitchFamily="18" charset="0"/>
            </a:endParaRPr>
          </a:p>
          <a:p>
            <a:pPr algn="ctr"/>
            <a:r>
              <a:rPr lang="ru-RU" sz="2000" b="1" i="1" dirty="0" smtClean="0">
                <a:solidFill>
                  <a:srgbClr val="002060"/>
                </a:solidFill>
                <a:latin typeface="Times New Roman" pitchFamily="18" charset="0"/>
                <a:cs typeface="Times New Roman" pitchFamily="18" charset="0"/>
              </a:rPr>
              <a:t>Федеральный </a:t>
            </a:r>
            <a:r>
              <a:rPr lang="ru-RU" sz="2000" b="1" i="1" dirty="0" smtClean="0">
                <a:solidFill>
                  <a:srgbClr val="002060"/>
                </a:solidFill>
                <a:latin typeface="Times New Roman" pitchFamily="18" charset="0"/>
                <a:cs typeface="Times New Roman" pitchFamily="18" charset="0"/>
              </a:rPr>
              <a:t>закон от 27.07.2006 № 152-ФЗ «О персональных данных</a:t>
            </a:r>
            <a:r>
              <a:rPr lang="ru-RU" sz="2000" b="1" i="1" dirty="0" smtClean="0">
                <a:solidFill>
                  <a:srgbClr val="002060"/>
                </a:solidFill>
                <a:latin typeface="Times New Roman" pitchFamily="18" charset="0"/>
                <a:cs typeface="Times New Roman" pitchFamily="18" charset="0"/>
              </a:rPr>
              <a:t>»</a:t>
            </a:r>
            <a:endParaRPr lang="ru-RU" sz="2000" b="1" i="1" dirty="0" smtClean="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1661993"/>
          </a:xfrm>
          <a:prstGeom prst="rect">
            <a:avLst/>
          </a:prstGeom>
        </p:spPr>
        <p:txBody>
          <a:bodyPr wrap="square">
            <a:spAutoFit/>
          </a:bodyPr>
          <a:lstStyle/>
          <a:p>
            <a:pPr indent="533400" algn="just"/>
            <a:r>
              <a:rPr lang="ru-RU" sz="1700" b="1" i="1" dirty="0" smtClean="0">
                <a:latin typeface="Times New Roman" pitchFamily="18" charset="0"/>
                <a:cs typeface="Times New Roman" pitchFamily="18" charset="0"/>
              </a:rPr>
              <a:t>Обработка </a:t>
            </a:r>
            <a:r>
              <a:rPr lang="ru-RU" sz="1700" b="1" i="1" dirty="0" smtClean="0">
                <a:latin typeface="Times New Roman" pitchFamily="18" charset="0"/>
                <a:cs typeface="Times New Roman" pitchFamily="18" charset="0"/>
              </a:rPr>
              <a:t>персональных данных - любое действие (операция) или совокупность действий (операций), совершаемых с использованием средств автоматизации или без использования таких средств с персональными данными, включая сбор, запись, систематизацию, накопление, хранение, уточнение (обновление, изменение), извлечение, использование, передачу (распространение, предоставление, доступ), обезличивание, блокирование, удаление, уничтожение персональных </a:t>
            </a:r>
            <a:r>
              <a:rPr lang="ru-RU" sz="1700" b="1" i="1" dirty="0" smtClean="0">
                <a:latin typeface="Times New Roman" pitchFamily="18" charset="0"/>
                <a:cs typeface="Times New Roman" pitchFamily="18" charset="0"/>
              </a:rPr>
              <a:t>данных.</a:t>
            </a:r>
            <a:endParaRPr lang="ru-RU" sz="1700" b="1" i="1" dirty="0">
              <a:latin typeface="Times New Roman" pitchFamily="18" charset="0"/>
              <a:cs typeface="Times New Roman" pitchFamily="18" charset="0"/>
            </a:endParaRPr>
          </a:p>
        </p:txBody>
      </p:sp>
      <p:sp>
        <p:nvSpPr>
          <p:cNvPr id="3" name="Прямоугольник 2"/>
          <p:cNvSpPr/>
          <p:nvPr/>
        </p:nvSpPr>
        <p:spPr>
          <a:xfrm>
            <a:off x="0" y="1810464"/>
            <a:ext cx="9144000" cy="5047536"/>
          </a:xfrm>
          <a:prstGeom prst="rect">
            <a:avLst/>
          </a:prstGeom>
        </p:spPr>
        <p:txBody>
          <a:bodyPr wrap="square">
            <a:spAutoFit/>
          </a:bodyPr>
          <a:lstStyle/>
          <a:p>
            <a:pPr algn="ctr"/>
            <a:r>
              <a:rPr lang="ru-RU" sz="1700" b="1" dirty="0" smtClean="0">
                <a:latin typeface="Times New Roman" pitchFamily="18" charset="0"/>
                <a:cs typeface="Times New Roman" pitchFamily="18" charset="0"/>
              </a:rPr>
              <a:t>Принципы обработки персональных </a:t>
            </a:r>
            <a:r>
              <a:rPr lang="ru-RU" sz="1700" b="1" dirty="0" smtClean="0">
                <a:latin typeface="Times New Roman" pitchFamily="18" charset="0"/>
                <a:cs typeface="Times New Roman" pitchFamily="18" charset="0"/>
              </a:rPr>
              <a:t>данных</a:t>
            </a:r>
          </a:p>
          <a:p>
            <a:pPr indent="533400" algn="just"/>
            <a:r>
              <a:rPr lang="ru-RU" sz="1700" b="1" i="1" dirty="0" smtClean="0">
                <a:latin typeface="Times New Roman" pitchFamily="18" charset="0"/>
                <a:cs typeface="Times New Roman" pitchFamily="18" charset="0"/>
              </a:rPr>
              <a:t>1</a:t>
            </a:r>
            <a:r>
              <a:rPr lang="ru-RU" sz="1700" b="1" i="1" dirty="0" smtClean="0">
                <a:latin typeface="Times New Roman" pitchFamily="18" charset="0"/>
                <a:cs typeface="Times New Roman" pitchFamily="18" charset="0"/>
              </a:rPr>
              <a:t>. Обработка персональных данных должна осуществляться на законной и справедливой основе.</a:t>
            </a:r>
          </a:p>
          <a:p>
            <a:pPr indent="533400" algn="just"/>
            <a:r>
              <a:rPr lang="ru-RU" sz="1700" b="1" i="1" dirty="0" smtClean="0">
                <a:latin typeface="Times New Roman" pitchFamily="18" charset="0"/>
                <a:cs typeface="Times New Roman" pitchFamily="18" charset="0"/>
              </a:rPr>
              <a:t>2. Обработка персональных данных должна ограничиваться достижением конкретных, заранее определенных и законных целей. Не допускается обработка персональных данных, несовместимая с целями сбора персональных данных.</a:t>
            </a:r>
          </a:p>
          <a:p>
            <a:pPr indent="533400" algn="just"/>
            <a:r>
              <a:rPr lang="ru-RU" sz="1700" b="1" i="1" dirty="0" smtClean="0">
                <a:latin typeface="Times New Roman" pitchFamily="18" charset="0"/>
                <a:cs typeface="Times New Roman" pitchFamily="18" charset="0"/>
              </a:rPr>
              <a:t>3. Не допускается объединение баз данных, содержащих персональные данные, обработка которых осуществляется в целях, несовместимых между собой.</a:t>
            </a:r>
          </a:p>
          <a:p>
            <a:pPr indent="533400" algn="just"/>
            <a:r>
              <a:rPr lang="ru-RU" sz="1700" b="1" i="1" dirty="0" smtClean="0">
                <a:latin typeface="Times New Roman" pitchFamily="18" charset="0"/>
                <a:cs typeface="Times New Roman" pitchFamily="18" charset="0"/>
              </a:rPr>
              <a:t>4. Обработке подлежат только персональные данные, которые отвечают целям их обработки.</a:t>
            </a:r>
          </a:p>
          <a:p>
            <a:pPr indent="533400" algn="just"/>
            <a:r>
              <a:rPr lang="ru-RU" sz="1700" b="1" i="1" dirty="0" smtClean="0">
                <a:latin typeface="Times New Roman" pitchFamily="18" charset="0"/>
                <a:cs typeface="Times New Roman" pitchFamily="18" charset="0"/>
              </a:rPr>
              <a:t>5. Содержание и объем обрабатываемых персональных данных должны соответствовать заявленным целям обработки. Обрабатываемые персональные данные не должны быть избыточными по отношению к заявленным целям их обработки.</a:t>
            </a:r>
          </a:p>
          <a:p>
            <a:pPr indent="533400" algn="just"/>
            <a:r>
              <a:rPr lang="ru-RU" sz="1700" b="1" i="1" dirty="0" smtClean="0">
                <a:latin typeface="Times New Roman" pitchFamily="18" charset="0"/>
                <a:cs typeface="Times New Roman" pitchFamily="18" charset="0"/>
              </a:rPr>
              <a:t>6. При обработке персональных данных должны быть обеспечены точность персональных данных, их достаточность, а в необходимых случаях и актуальность по отношению к целям обработки персональных данных. Оператор должен принимать необходимые меры либо обеспечивать их принятие по удалению или уточнению неполных или неточных данных</a:t>
            </a:r>
            <a:r>
              <a:rPr lang="ru-RU" sz="1700" b="1" i="1" dirty="0" smtClean="0">
                <a:latin typeface="Times New Roman" pitchFamily="18" charset="0"/>
                <a:cs typeface="Times New Roman" pitchFamily="18" charset="0"/>
              </a:rPr>
              <a:t>.</a:t>
            </a:r>
            <a:r>
              <a:rPr lang="ru-RU" sz="1600" b="1" i="1" dirty="0" smtClean="0">
                <a:solidFill>
                  <a:srgbClr val="002060"/>
                </a:solidFill>
                <a:latin typeface="Times New Roman" pitchFamily="18" charset="0"/>
                <a:cs typeface="Times New Roman" pitchFamily="18" charset="0"/>
              </a:rPr>
              <a:t> </a:t>
            </a:r>
            <a:endParaRPr lang="ru-RU" sz="1600" b="1" i="1" dirty="0" smtClean="0">
              <a:solidFill>
                <a:srgbClr val="002060"/>
              </a:solidFill>
              <a:latin typeface="Times New Roman" pitchFamily="18" charset="0"/>
              <a:cs typeface="Times New Roman" pitchFamily="18" charset="0"/>
            </a:endParaRPr>
          </a:p>
          <a:p>
            <a:pPr algn="ctr"/>
            <a:r>
              <a:rPr lang="ru-RU" sz="1600" b="1" i="1" dirty="0" smtClean="0">
                <a:solidFill>
                  <a:srgbClr val="002060"/>
                </a:solidFill>
                <a:latin typeface="Times New Roman" pitchFamily="18" charset="0"/>
                <a:cs typeface="Times New Roman" pitchFamily="18" charset="0"/>
              </a:rPr>
              <a:t>Федеральный </a:t>
            </a:r>
            <a:r>
              <a:rPr lang="ru-RU" sz="1600" b="1" i="1" dirty="0" smtClean="0">
                <a:solidFill>
                  <a:srgbClr val="002060"/>
                </a:solidFill>
                <a:latin typeface="Times New Roman" pitchFamily="18" charset="0"/>
                <a:cs typeface="Times New Roman" pitchFamily="18" charset="0"/>
              </a:rPr>
              <a:t>закон от 27.07.2006 № 152-ФЗ «О персональных данных</a:t>
            </a:r>
            <a:r>
              <a:rPr lang="ru-RU" sz="1600" b="1" i="1" dirty="0" smtClean="0">
                <a:solidFill>
                  <a:srgbClr val="002060"/>
                </a:solidFill>
                <a:latin typeface="Times New Roman" pitchFamily="18" charset="0"/>
                <a:cs typeface="Times New Roman" pitchFamily="18" charset="0"/>
              </a:rPr>
              <a:t>»</a:t>
            </a:r>
            <a:endParaRPr lang="ru-RU" sz="17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5940088"/>
          </a:xfrm>
          <a:prstGeom prst="rect">
            <a:avLst/>
          </a:prstGeom>
        </p:spPr>
        <p:txBody>
          <a:bodyPr wrap="square">
            <a:spAutoFit/>
          </a:bodyPr>
          <a:lstStyle/>
          <a:p>
            <a:pPr algn="ctr"/>
            <a:r>
              <a:rPr lang="ru-RU" sz="2000" b="1" dirty="0" smtClean="0">
                <a:latin typeface="Times New Roman" pitchFamily="18" charset="0"/>
                <a:cs typeface="Times New Roman" pitchFamily="18" charset="0"/>
              </a:rPr>
              <a:t>Условия обработки персональных </a:t>
            </a:r>
            <a:r>
              <a:rPr lang="ru-RU" sz="2000" b="1" dirty="0" smtClean="0">
                <a:latin typeface="Times New Roman" pitchFamily="18" charset="0"/>
                <a:cs typeface="Times New Roman" pitchFamily="18" charset="0"/>
              </a:rPr>
              <a:t>данных</a:t>
            </a:r>
          </a:p>
          <a:p>
            <a:pPr algn="ctr"/>
            <a:r>
              <a:rPr lang="ru-RU" sz="2000" b="1" i="1" dirty="0" smtClean="0">
                <a:solidFill>
                  <a:srgbClr val="002060"/>
                </a:solidFill>
                <a:latin typeface="Times New Roman" pitchFamily="18" charset="0"/>
                <a:cs typeface="Times New Roman" pitchFamily="18" charset="0"/>
              </a:rPr>
              <a:t>(Федеральный </a:t>
            </a:r>
            <a:r>
              <a:rPr lang="ru-RU" sz="2000" b="1" i="1" dirty="0" smtClean="0">
                <a:solidFill>
                  <a:srgbClr val="002060"/>
                </a:solidFill>
                <a:latin typeface="Times New Roman" pitchFamily="18" charset="0"/>
                <a:cs typeface="Times New Roman" pitchFamily="18" charset="0"/>
              </a:rPr>
              <a:t>закон от 27.07.2006 № 152-ФЗ «О персональных данных</a:t>
            </a:r>
            <a:r>
              <a:rPr lang="ru-RU" sz="2000" b="1" i="1" dirty="0" smtClean="0">
                <a:solidFill>
                  <a:srgbClr val="002060"/>
                </a:solidFill>
                <a:latin typeface="Times New Roman" pitchFamily="18" charset="0"/>
                <a:cs typeface="Times New Roman" pitchFamily="18" charset="0"/>
              </a:rPr>
              <a:t>»)</a:t>
            </a:r>
            <a:endParaRPr lang="ru-RU" sz="2000" b="1" dirty="0" smtClean="0">
              <a:latin typeface="Times New Roman" pitchFamily="18" charset="0"/>
              <a:cs typeface="Times New Roman" pitchFamily="18" charset="0"/>
            </a:endParaRPr>
          </a:p>
          <a:p>
            <a:pPr indent="533400" algn="just"/>
            <a:r>
              <a:rPr lang="ru-RU" sz="2000" b="1" i="1" dirty="0" smtClean="0">
                <a:latin typeface="Times New Roman" pitchFamily="18" charset="0"/>
                <a:cs typeface="Times New Roman" pitchFamily="18" charset="0"/>
              </a:rPr>
              <a:t>1. Обработка </a:t>
            </a:r>
            <a:r>
              <a:rPr lang="ru-RU" sz="2000" b="1" i="1" dirty="0" smtClean="0">
                <a:latin typeface="Times New Roman" pitchFamily="18" charset="0"/>
                <a:cs typeface="Times New Roman" pitchFamily="18" charset="0"/>
              </a:rPr>
              <a:t>персональных данных должна осуществляться с соблюдением принципов и правил, предусмотренных настоящим Федеральным законом. Обработка персональных данных допускается в следующих </a:t>
            </a:r>
            <a:r>
              <a:rPr lang="ru-RU" sz="2000" b="1" i="1" dirty="0" smtClean="0">
                <a:latin typeface="Times New Roman" pitchFamily="18" charset="0"/>
                <a:cs typeface="Times New Roman" pitchFamily="18" charset="0"/>
              </a:rPr>
              <a:t>случаях:</a:t>
            </a:r>
          </a:p>
          <a:p>
            <a:pPr indent="533400" algn="just"/>
            <a:r>
              <a:rPr lang="ru-RU" sz="2000" b="1" i="1" dirty="0" smtClean="0">
                <a:latin typeface="Times New Roman" pitchFamily="18" charset="0"/>
                <a:cs typeface="Times New Roman" pitchFamily="18" charset="0"/>
              </a:rPr>
              <a:t>1</a:t>
            </a:r>
            <a:r>
              <a:rPr lang="ru-RU" sz="2000" b="1" i="1" dirty="0" smtClean="0">
                <a:latin typeface="Times New Roman" pitchFamily="18" charset="0"/>
                <a:cs typeface="Times New Roman" pitchFamily="18" charset="0"/>
              </a:rPr>
              <a:t>) обработка персональных данных осуществляется с согласия субъекта персональных данных на обработку его персональных данных;</a:t>
            </a:r>
          </a:p>
          <a:p>
            <a:pPr indent="533400" algn="just"/>
            <a:r>
              <a:rPr lang="ru-RU" sz="2000" b="1" i="1" dirty="0" smtClean="0">
                <a:latin typeface="Times New Roman" pitchFamily="18" charset="0"/>
                <a:cs typeface="Times New Roman" pitchFamily="18" charset="0"/>
              </a:rPr>
              <a:t>2) обработка персональных данных необходима для достижения целей, предусмотренных международным договором Российской Федерации или законом, для осуществления и выполнения возложенных законодательством Российской Федерации на оператора функций, полномочий и обязанностей;</a:t>
            </a:r>
          </a:p>
          <a:p>
            <a:pPr indent="533400" algn="just"/>
            <a:r>
              <a:rPr lang="ru-RU" sz="2000" b="1" i="1" dirty="0" smtClean="0">
                <a:latin typeface="Times New Roman" pitchFamily="18" charset="0"/>
                <a:cs typeface="Times New Roman" pitchFamily="18" charset="0"/>
              </a:rPr>
              <a:t>3) обработка персональных данных осуществляется в связи с участием лица в конституционном, гражданском, административном, уголовном судопроизводстве, судопроизводстве в арбитражных судах;</a:t>
            </a:r>
          </a:p>
          <a:p>
            <a:pPr indent="533400" algn="just"/>
            <a:r>
              <a:rPr lang="ru-RU" sz="2000" b="1" i="1" dirty="0" smtClean="0">
                <a:latin typeface="Times New Roman" pitchFamily="18" charset="0"/>
                <a:cs typeface="Times New Roman" pitchFamily="18" charset="0"/>
              </a:rPr>
              <a:t>3.1) обработка персональных данных необходима для исполнения судебного акта, акта другого органа или должностного лица, подлежащих исполнению в соответствии с законодательством Российской Федерации об исполнительном производстве (далее - исполнение судебного акта);</a:t>
            </a:r>
            <a:endParaRPr lang="ru-RU" sz="2000" i="1"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6247864"/>
          </a:xfrm>
          <a:prstGeom prst="rect">
            <a:avLst/>
          </a:prstGeom>
        </p:spPr>
        <p:txBody>
          <a:bodyPr wrap="square">
            <a:spAutoFit/>
          </a:bodyPr>
          <a:lstStyle/>
          <a:p>
            <a:pPr indent="533400" algn="just"/>
            <a:r>
              <a:rPr lang="ru-RU" sz="2000" b="1" i="1" dirty="0" smtClean="0">
                <a:latin typeface="Times New Roman" pitchFamily="18" charset="0"/>
                <a:cs typeface="Times New Roman" pitchFamily="18" charset="0"/>
              </a:rPr>
              <a:t>4) обработка персональных данных необходима для исполнения полномочий федеральных органов исполнительной власти, органов государственных внебюджетных фондов, исполнительных органов государственной власти субъектов Российской Федерации, органов местного самоуправления и функций организаций, участвующих в предоставлении соответственно государственных и муниципальных услуг, предусмотренных Федеральным законом от </a:t>
            </a:r>
            <a:r>
              <a:rPr lang="ru-RU" sz="2000" b="1" i="1" dirty="0" smtClean="0">
                <a:latin typeface="Times New Roman" pitchFamily="18" charset="0"/>
                <a:cs typeface="Times New Roman" pitchFamily="18" charset="0"/>
              </a:rPr>
              <a:t>27.07.2010 № </a:t>
            </a:r>
            <a:r>
              <a:rPr lang="ru-RU" sz="2000" b="1" i="1" dirty="0" smtClean="0">
                <a:latin typeface="Times New Roman" pitchFamily="18" charset="0"/>
                <a:cs typeface="Times New Roman" pitchFamily="18" charset="0"/>
              </a:rPr>
              <a:t>210-ФЗ "Об организации предоставления государственных и муниципальных услуг", включая регистрацию субъекта персональных данных на едином портале государственных и муниципальных услуг и (или) региональных порталах государственных и муниципальных услуг;</a:t>
            </a:r>
          </a:p>
          <a:p>
            <a:pPr indent="533400" algn="just"/>
            <a:r>
              <a:rPr lang="ru-RU" sz="2000" b="1" i="1" dirty="0" smtClean="0">
                <a:latin typeface="Times New Roman" pitchFamily="18" charset="0"/>
                <a:cs typeface="Times New Roman" pitchFamily="18" charset="0"/>
              </a:rPr>
              <a:t>5</a:t>
            </a:r>
            <a:r>
              <a:rPr lang="ru-RU" sz="2000" b="1" i="1" dirty="0" smtClean="0">
                <a:latin typeface="Times New Roman" pitchFamily="18" charset="0"/>
                <a:cs typeface="Times New Roman" pitchFamily="18" charset="0"/>
              </a:rPr>
              <a:t>) обработка персональных данных необходима для исполнения договора, стороной которого либо </a:t>
            </a:r>
            <a:r>
              <a:rPr lang="ru-RU" sz="2000" b="1" i="1" dirty="0" err="1" smtClean="0">
                <a:latin typeface="Times New Roman" pitchFamily="18" charset="0"/>
                <a:cs typeface="Times New Roman" pitchFamily="18" charset="0"/>
              </a:rPr>
              <a:t>выгодоприобретателем</a:t>
            </a:r>
            <a:r>
              <a:rPr lang="ru-RU" sz="2000" b="1" i="1" dirty="0" smtClean="0">
                <a:latin typeface="Times New Roman" pitchFamily="18" charset="0"/>
                <a:cs typeface="Times New Roman" pitchFamily="18" charset="0"/>
              </a:rPr>
              <a:t> или поручителем по которому является субъект персональных данных, а также для заключения договора по инициативе субъекта персональных данных или договора, по которому субъект персональных данных будет являться </a:t>
            </a:r>
            <a:r>
              <a:rPr lang="ru-RU" sz="2000" b="1" i="1" dirty="0" err="1" smtClean="0">
                <a:latin typeface="Times New Roman" pitchFamily="18" charset="0"/>
                <a:cs typeface="Times New Roman" pitchFamily="18" charset="0"/>
              </a:rPr>
              <a:t>выгодоприобретателем</a:t>
            </a:r>
            <a:r>
              <a:rPr lang="ru-RU" sz="2000" b="1" i="1" dirty="0" smtClean="0">
                <a:latin typeface="Times New Roman" pitchFamily="18" charset="0"/>
                <a:cs typeface="Times New Roman" pitchFamily="18" charset="0"/>
              </a:rPr>
              <a:t> или поручителем;</a:t>
            </a:r>
          </a:p>
          <a:p>
            <a:pPr indent="533400" algn="just"/>
            <a:r>
              <a:rPr lang="ru-RU" sz="2000" b="1" i="1" dirty="0" smtClean="0">
                <a:latin typeface="Times New Roman" pitchFamily="18" charset="0"/>
                <a:cs typeface="Times New Roman" pitchFamily="18" charset="0"/>
              </a:rPr>
              <a:t>6</a:t>
            </a:r>
            <a:r>
              <a:rPr lang="ru-RU" sz="2000" b="1" i="1" dirty="0" smtClean="0">
                <a:latin typeface="Times New Roman" pitchFamily="18" charset="0"/>
                <a:cs typeface="Times New Roman" pitchFamily="18" charset="0"/>
              </a:rPr>
              <a:t>) обработка персональных данных необходима для защиты жизни, здоровья или иных жизненно важных интересов субъекта персональных данных, если получение согласия субъекта персональных данных невозможно;</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 y="1268760"/>
            <a:ext cx="9144001"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tab pos="0" algn="l"/>
              </a:tabLst>
            </a:pPr>
            <a:r>
              <a:rPr kumimoji="0" lang="ru-RU" sz="3600" b="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Понятия «</a:t>
            </a:r>
            <a:r>
              <a:rPr kumimoji="0" lang="ru-RU" sz="3600" b="1"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кибертерроризма</a:t>
            </a:r>
            <a:r>
              <a:rPr kumimoji="0" lang="ru-RU" sz="3600" b="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и «</a:t>
            </a:r>
            <a:r>
              <a:rPr kumimoji="0" lang="ru-RU" sz="3600" b="1"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кибербезопасности</a:t>
            </a:r>
            <a:r>
              <a:rPr kumimoji="0" lang="ru-RU" sz="3600" b="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marR="0" lvl="0" algn="ctr" defTabSz="914400" rtl="0" eaLnBrk="1" fontAlgn="base" latinLnBrk="0" hangingPunct="1">
              <a:lnSpc>
                <a:spcPct val="100000"/>
              </a:lnSpc>
              <a:spcBef>
                <a:spcPct val="0"/>
              </a:spcBef>
              <a:spcAft>
                <a:spcPct val="0"/>
              </a:spcAft>
              <a:buClrTx/>
              <a:buSzTx/>
              <a:buFontTx/>
              <a:buNone/>
              <a:tabLst>
                <a:tab pos="0" algn="l"/>
              </a:tabLst>
            </a:pPr>
            <a:r>
              <a:rPr kumimoji="0" lang="ru-RU" sz="3600" b="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Возможности сети Интернет для осуществления террористических актов. </a:t>
            </a:r>
          </a:p>
          <a:p>
            <a:pPr marR="0" lvl="0" algn="ctr" defTabSz="914400" rtl="0" eaLnBrk="1" fontAlgn="base" latinLnBrk="0" hangingPunct="1">
              <a:lnSpc>
                <a:spcPct val="100000"/>
              </a:lnSpc>
              <a:spcBef>
                <a:spcPct val="0"/>
              </a:spcBef>
              <a:spcAft>
                <a:spcPct val="0"/>
              </a:spcAft>
              <a:buClrTx/>
              <a:buSzTx/>
              <a:buFontTx/>
              <a:buNone/>
              <a:tabLst>
                <a:tab pos="0" algn="l"/>
              </a:tabLst>
            </a:pPr>
            <a:r>
              <a:rPr kumimoji="0" lang="ru-RU" sz="3600" b="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Примеры хакерских атак как способа реализации экстремистских и террористических действий.</a:t>
            </a:r>
            <a:endParaRPr kumimoji="0" lang="ru-RU" sz="3600" b="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08720"/>
            <a:ext cx="9144000" cy="5016758"/>
          </a:xfrm>
          <a:prstGeom prst="rect">
            <a:avLst/>
          </a:prstGeom>
        </p:spPr>
        <p:txBody>
          <a:bodyPr wrap="square">
            <a:spAutoFit/>
          </a:bodyPr>
          <a:lstStyle/>
          <a:p>
            <a:pPr indent="533400" algn="just"/>
            <a:r>
              <a:rPr lang="ru-RU" sz="2000" b="1" i="1" dirty="0" smtClean="0">
                <a:latin typeface="Times New Roman" pitchFamily="18" charset="0"/>
                <a:cs typeface="Times New Roman" pitchFamily="18" charset="0"/>
              </a:rPr>
              <a:t>7) обработка персональных данных необходима для осуществления прав и законных интересов оператора или третьих лиц, в том числе в случаях, предусмотренных Федеральным законом "О защите прав и законных интересов физических лиц при осуществлении деятельности по возврату просроченной задолженности и о внесении изменений в Федеральный закон "О </a:t>
            </a:r>
            <a:r>
              <a:rPr lang="ru-RU" sz="2000" b="1" i="1" dirty="0" err="1" smtClean="0">
                <a:latin typeface="Times New Roman" pitchFamily="18" charset="0"/>
                <a:cs typeface="Times New Roman" pitchFamily="18" charset="0"/>
              </a:rPr>
              <a:t>микрофинансовой</a:t>
            </a:r>
            <a:r>
              <a:rPr lang="ru-RU" sz="2000" b="1" i="1" dirty="0" smtClean="0">
                <a:latin typeface="Times New Roman" pitchFamily="18" charset="0"/>
                <a:cs typeface="Times New Roman" pitchFamily="18" charset="0"/>
              </a:rPr>
              <a:t> деятельности и </a:t>
            </a:r>
            <a:r>
              <a:rPr lang="ru-RU" sz="2000" b="1" i="1" dirty="0" err="1" smtClean="0">
                <a:latin typeface="Times New Roman" pitchFamily="18" charset="0"/>
                <a:cs typeface="Times New Roman" pitchFamily="18" charset="0"/>
              </a:rPr>
              <a:t>микрофинансовых</a:t>
            </a:r>
            <a:r>
              <a:rPr lang="ru-RU" sz="2000" b="1" i="1" dirty="0" smtClean="0">
                <a:latin typeface="Times New Roman" pitchFamily="18" charset="0"/>
                <a:cs typeface="Times New Roman" pitchFamily="18" charset="0"/>
              </a:rPr>
              <a:t> организациях", либо для достижения общественно значимых целей при условии, что при этом не нарушаются права и свободы субъекта персональных данных;</a:t>
            </a:r>
          </a:p>
          <a:p>
            <a:pPr indent="533400" algn="just"/>
            <a:r>
              <a:rPr lang="ru-RU" sz="2000" b="1" i="1" dirty="0" smtClean="0">
                <a:latin typeface="Times New Roman" pitchFamily="18" charset="0"/>
                <a:cs typeface="Times New Roman" pitchFamily="18" charset="0"/>
              </a:rPr>
              <a:t>8</a:t>
            </a:r>
            <a:r>
              <a:rPr lang="ru-RU" sz="2000" b="1" i="1" dirty="0" smtClean="0">
                <a:latin typeface="Times New Roman" pitchFamily="18" charset="0"/>
                <a:cs typeface="Times New Roman" pitchFamily="18" charset="0"/>
              </a:rPr>
              <a:t>) обработка персональных данных необходима для осуществления профессиональной деятельности журналиста и (или) законной деятельности средства массовой информации либо научной, литературной или иной творческой деятельности при условии, что при этом не нарушаются права и законные интересы субъекта персональных данных;</a:t>
            </a:r>
          </a:p>
          <a:p>
            <a:pPr indent="533400" algn="just"/>
            <a:r>
              <a:rPr lang="ru-RU" sz="2000" b="1" i="1" dirty="0" smtClean="0">
                <a:latin typeface="Times New Roman" pitchFamily="18" charset="0"/>
                <a:cs typeface="Times New Roman" pitchFamily="18" charset="0"/>
              </a:rPr>
              <a:t>9) обработка персональных данных осуществляется в статистических или иных </a:t>
            </a:r>
            <a:r>
              <a:rPr lang="ru-RU" sz="2000" b="1" i="1" dirty="0" smtClean="0">
                <a:latin typeface="Times New Roman" pitchFamily="18" charset="0"/>
                <a:cs typeface="Times New Roman" pitchFamily="18" charset="0"/>
              </a:rPr>
              <a:t>исследовательских целях, при </a:t>
            </a:r>
            <a:r>
              <a:rPr lang="ru-RU" sz="2000" b="1" i="1" dirty="0" smtClean="0">
                <a:latin typeface="Times New Roman" pitchFamily="18" charset="0"/>
                <a:cs typeface="Times New Roman" pitchFamily="18" charset="0"/>
              </a:rPr>
              <a:t>условии обязательного обезличивания персональных данных</a:t>
            </a:r>
            <a:r>
              <a:rPr lang="ru-RU" sz="2000" b="1" i="1" dirty="0" smtClean="0">
                <a:latin typeface="Times New Roman" pitchFamily="18" charset="0"/>
                <a:cs typeface="Times New Roman" pitchFamily="18" charset="0"/>
              </a:rPr>
              <a:t>;</a:t>
            </a:r>
            <a:r>
              <a:rPr lang="ru-RU" sz="2000" dirty="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08720"/>
            <a:ext cx="9144000" cy="4401205"/>
          </a:xfrm>
          <a:prstGeom prst="rect">
            <a:avLst/>
          </a:prstGeom>
        </p:spPr>
        <p:txBody>
          <a:bodyPr wrap="square">
            <a:spAutoFit/>
          </a:bodyPr>
          <a:lstStyle/>
          <a:p>
            <a:pPr indent="533400" algn="just"/>
            <a:r>
              <a:rPr lang="ru-RU" sz="2000" b="1" i="1" dirty="0" smtClean="0">
                <a:latin typeface="Times New Roman" pitchFamily="18" charset="0"/>
                <a:cs typeface="Times New Roman" pitchFamily="18" charset="0"/>
              </a:rPr>
              <a:t>10) осуществляется обработка персональных данных, доступ неограниченного круга лиц к которым предоставлен субъектом персональных данных либо по его просьбе (далее - персональные данные, сделанные общедоступными субъектом персональных данных</a:t>
            </a:r>
            <a:r>
              <a:rPr lang="ru-RU" sz="2000" b="1" i="1" dirty="0" smtClean="0">
                <a:latin typeface="Times New Roman" pitchFamily="18" charset="0"/>
                <a:cs typeface="Times New Roman" pitchFamily="18" charset="0"/>
              </a:rPr>
              <a:t>);</a:t>
            </a:r>
          </a:p>
          <a:p>
            <a:pPr indent="533400" algn="just"/>
            <a:r>
              <a:rPr lang="ru-RU" sz="2000" b="1" i="1" dirty="0" smtClean="0">
                <a:latin typeface="Times New Roman" pitchFamily="18" charset="0"/>
                <a:cs typeface="Times New Roman" pitchFamily="18" charset="0"/>
              </a:rPr>
              <a:t>11</a:t>
            </a:r>
            <a:r>
              <a:rPr lang="ru-RU" sz="2000" b="1" i="1" dirty="0" smtClean="0">
                <a:latin typeface="Times New Roman" pitchFamily="18" charset="0"/>
                <a:cs typeface="Times New Roman" pitchFamily="18" charset="0"/>
              </a:rPr>
              <a:t>) осуществляется обработка персональных данных, подлежащих опубликованию или обязательному раскрытию в соответствии с федеральным законом.</a:t>
            </a:r>
          </a:p>
          <a:p>
            <a:r>
              <a:rPr lang="ru-RU" sz="2000" b="1" i="1" dirty="0" smtClean="0">
                <a:latin typeface="Times New Roman" pitchFamily="18" charset="0"/>
                <a:cs typeface="Times New Roman" pitchFamily="18" charset="0"/>
              </a:rPr>
              <a:t>1.1. Обработка персональных данных объектов государственной охраны и членов их семей осуществляется с учетом особенностей, предусмотренных Федеральным законом от 27 мая 1996 года N 57-ФЗ "О государственной охране</a:t>
            </a:r>
            <a:r>
              <a:rPr lang="ru-RU" sz="2000" b="1" i="1" dirty="0" smtClean="0">
                <a:latin typeface="Times New Roman" pitchFamily="18" charset="0"/>
                <a:cs typeface="Times New Roman" pitchFamily="18" charset="0"/>
              </a:rPr>
              <a:t>".</a:t>
            </a:r>
            <a:r>
              <a:rPr lang="ru-RU" sz="2000" dirty="0" smtClean="0"/>
              <a:t> </a:t>
            </a:r>
            <a:endParaRPr lang="ru-RU" sz="2000" dirty="0" smtClean="0"/>
          </a:p>
          <a:p>
            <a:pPr indent="533400" algn="just"/>
            <a:r>
              <a:rPr lang="ru-RU" sz="2000" b="1" i="1" dirty="0" smtClean="0">
                <a:latin typeface="Times New Roman" pitchFamily="18" charset="0"/>
                <a:cs typeface="Times New Roman" pitchFamily="18" charset="0"/>
              </a:rPr>
              <a:t>2</a:t>
            </a:r>
            <a:r>
              <a:rPr lang="ru-RU" sz="2000" b="1" i="1" dirty="0" smtClean="0">
                <a:latin typeface="Times New Roman" pitchFamily="18" charset="0"/>
                <a:cs typeface="Times New Roman" pitchFamily="18" charset="0"/>
              </a:rPr>
              <a:t>. Особенности обработки специальных категорий персональных данных, а также биометрических персональных данных устанавливаются соответственно </a:t>
            </a:r>
            <a:r>
              <a:rPr lang="ru-RU" sz="2000" b="1" i="1" u="sng" dirty="0" smtClean="0">
                <a:latin typeface="Times New Roman" pitchFamily="18" charset="0"/>
                <a:cs typeface="Times New Roman" pitchFamily="18" charset="0"/>
                <a:hlinkClick r:id="rId2"/>
              </a:rPr>
              <a:t>статьями 10 и </a:t>
            </a:r>
            <a:r>
              <a:rPr lang="ru-RU" sz="2000" b="1" i="1" u="sng" dirty="0" smtClean="0">
                <a:latin typeface="Times New Roman" pitchFamily="18" charset="0"/>
                <a:cs typeface="Times New Roman" pitchFamily="18" charset="0"/>
                <a:hlinkClick r:id="rId3"/>
              </a:rPr>
              <a:t>11 настоящего Федерального закона</a:t>
            </a:r>
            <a:r>
              <a:rPr lang="ru-RU" sz="2000" b="1" i="1" u="sng" dirty="0" smtClean="0">
                <a:latin typeface="Times New Roman" pitchFamily="18" charset="0"/>
                <a:cs typeface="Times New Roman" pitchFamily="18" charset="0"/>
                <a:hlinkClick r:id="rId3"/>
              </a:rPr>
              <a:t>.</a:t>
            </a:r>
            <a:endParaRPr lang="ru-RU" sz="2000" b="1" i="1" dirty="0" smtClean="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186309"/>
          </a:xfrm>
          <a:prstGeom prst="rect">
            <a:avLst/>
          </a:prstGeom>
        </p:spPr>
        <p:txBody>
          <a:bodyPr wrap="square">
            <a:spAutoFit/>
          </a:bodyPr>
          <a:lstStyle/>
          <a:p>
            <a:pPr indent="533400" algn="just"/>
            <a:r>
              <a:rPr lang="ru-RU" b="1" i="1" dirty="0" smtClean="0">
                <a:latin typeface="Times New Roman" pitchFamily="18" charset="0"/>
                <a:cs typeface="Times New Roman" pitchFamily="18" charset="0"/>
              </a:rPr>
              <a:t>3. Оператор вправе поручить обработку персональных данных другому лицу с согласия субъекта персональных данных, если иное не предусмотрено федеральным законом, на основании заключаемого с этим лицом договора, в том числе государственного или муниципального контракта, либо путем принятия государственным или муниципальным органом соответствующего акта (далее - поручение оператора). Лицо, осуществляющее обработку персональных данных по поручению оператора, обязано соблюдать принципы и правила обработки персональных данных, предусмотренные настоящим Федеральным законом. В поручении оператора должны быть определены перечень действий (операций) с персональными данными, которые будут совершаться лицом, осуществляющим обработку персональных данных, и цели обработки, должна быть установлена обязанность такого лица соблюдать конфиденциальность персональных данных и обеспечивать безопасность персональных данных при их обработке, а также должны быть указаны требования к защите обрабатываемых персональных данных в соответствии со </a:t>
            </a:r>
            <a:r>
              <a:rPr lang="ru-RU" b="1" i="1" u="sng" dirty="0" smtClean="0">
                <a:latin typeface="Times New Roman" pitchFamily="18" charset="0"/>
                <a:cs typeface="Times New Roman" pitchFamily="18" charset="0"/>
                <a:hlinkClick r:id="rId2"/>
              </a:rPr>
              <a:t>статьей 19 настоящего Федерального закона</a:t>
            </a:r>
            <a:r>
              <a:rPr lang="ru-RU" b="1" i="1" u="sng" dirty="0" smtClean="0">
                <a:latin typeface="Times New Roman" pitchFamily="18" charset="0"/>
                <a:cs typeface="Times New Roman" pitchFamily="18" charset="0"/>
                <a:hlinkClick r:id="rId2"/>
              </a:rPr>
              <a:t>.</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4</a:t>
            </a:r>
            <a:r>
              <a:rPr lang="ru-RU" b="1" i="1" dirty="0" smtClean="0">
                <a:latin typeface="Times New Roman" pitchFamily="18" charset="0"/>
                <a:cs typeface="Times New Roman" pitchFamily="18" charset="0"/>
              </a:rPr>
              <a:t>. Лицо, осуществляющее обработку персональных данных по поручению оператора, не обязано получать согласие субъекта персональных данных на обработку его персональных данных.</a:t>
            </a:r>
          </a:p>
          <a:p>
            <a:pPr indent="533400" algn="just"/>
            <a:r>
              <a:rPr lang="ru-RU" b="1" i="1" dirty="0" smtClean="0">
                <a:latin typeface="Times New Roman" pitchFamily="18" charset="0"/>
                <a:cs typeface="Times New Roman" pitchFamily="18" charset="0"/>
              </a:rPr>
              <a:t>5. В случае, если оператор поручает обработку персональных данных другому лицу, ответственность перед субъектом персональных данных за действия указанного лица несет оператор. Лицо, осуществляющее обработку персональных данных по поручению оператора, несет ответственность перед оператором</a:t>
            </a:r>
            <a:r>
              <a:rPr lang="ru-RU" b="1" i="1" dirty="0" smtClean="0">
                <a:latin typeface="Times New Roman" pitchFamily="18" charset="0"/>
                <a:cs typeface="Times New Roman" pitchFamily="18" charset="0"/>
              </a:rPr>
              <a:t>.</a:t>
            </a:r>
            <a:endParaRPr lang="ru-RU" b="1" i="1" u="sng" dirty="0" smtClean="0">
              <a:latin typeface="Times New Roman" pitchFamily="18" charset="0"/>
              <a:cs typeface="Times New Roman" pitchFamily="18" charset="0"/>
              <a:hlinkClick r:id="rId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9144000" cy="5509200"/>
          </a:xfrm>
          <a:prstGeom prst="rect">
            <a:avLst/>
          </a:prstGeom>
        </p:spPr>
        <p:txBody>
          <a:bodyPr wrap="square">
            <a:spAutoFit/>
          </a:bodyPr>
          <a:lstStyle/>
          <a:p>
            <a:pPr indent="533400" algn="just"/>
            <a:r>
              <a:rPr lang="ru-RU" sz="2200" b="1" i="1" dirty="0" smtClean="0">
                <a:latin typeface="Times New Roman" pitchFamily="18" charset="0"/>
                <a:cs typeface="Times New Roman" pitchFamily="18" charset="0"/>
              </a:rPr>
              <a:t>Автоматизированная </a:t>
            </a:r>
            <a:r>
              <a:rPr lang="ru-RU" sz="2200" b="1" i="1" dirty="0" smtClean="0">
                <a:latin typeface="Times New Roman" pitchFamily="18" charset="0"/>
                <a:cs typeface="Times New Roman" pitchFamily="18" charset="0"/>
              </a:rPr>
              <a:t>обработка персональных данных - обработка персональных данных с помощью средств вычислительной </a:t>
            </a:r>
            <a:r>
              <a:rPr lang="ru-RU" sz="2200" b="1" i="1" dirty="0" smtClean="0">
                <a:latin typeface="Times New Roman" pitchFamily="18" charset="0"/>
                <a:cs typeface="Times New Roman" pitchFamily="18" charset="0"/>
              </a:rPr>
              <a:t>техники.</a:t>
            </a:r>
            <a:r>
              <a:rPr lang="ru-RU" sz="2200" b="1" i="1" dirty="0" smtClean="0">
                <a:solidFill>
                  <a:srgbClr val="002060"/>
                </a:solidFill>
                <a:latin typeface="Times New Roman" pitchFamily="18" charset="0"/>
                <a:cs typeface="Times New Roman" pitchFamily="18" charset="0"/>
              </a:rPr>
              <a:t> </a:t>
            </a:r>
            <a:endParaRPr lang="ru-RU" sz="2200" b="1" i="1" dirty="0" smtClean="0">
              <a:solidFill>
                <a:srgbClr val="002060"/>
              </a:solidFill>
              <a:latin typeface="Times New Roman" pitchFamily="18" charset="0"/>
              <a:cs typeface="Times New Roman" pitchFamily="18" charset="0"/>
            </a:endParaRPr>
          </a:p>
          <a:p>
            <a:pPr algn="ctr"/>
            <a:r>
              <a:rPr lang="ru-RU" sz="2200" b="1" i="1" dirty="0" smtClean="0">
                <a:solidFill>
                  <a:srgbClr val="002060"/>
                </a:solidFill>
                <a:latin typeface="Times New Roman" pitchFamily="18" charset="0"/>
                <a:cs typeface="Times New Roman" pitchFamily="18" charset="0"/>
              </a:rPr>
              <a:t>Федеральный </a:t>
            </a:r>
            <a:r>
              <a:rPr lang="ru-RU" sz="2200" b="1" i="1" dirty="0" smtClean="0">
                <a:solidFill>
                  <a:srgbClr val="002060"/>
                </a:solidFill>
                <a:latin typeface="Times New Roman" pitchFamily="18" charset="0"/>
                <a:cs typeface="Times New Roman" pitchFamily="18" charset="0"/>
              </a:rPr>
              <a:t>закон от 27.07.2006 № 152-ФЗ «О персональных данных</a:t>
            </a:r>
            <a:r>
              <a:rPr lang="ru-RU" sz="2200" b="1" i="1" dirty="0" smtClean="0">
                <a:solidFill>
                  <a:srgbClr val="002060"/>
                </a:solidFill>
                <a:latin typeface="Times New Roman" pitchFamily="18" charset="0"/>
                <a:cs typeface="Times New Roman" pitchFamily="18" charset="0"/>
              </a:rPr>
              <a:t>»</a:t>
            </a:r>
            <a:r>
              <a:rPr lang="ru-RU" sz="2200" dirty="0" smtClean="0">
                <a:latin typeface="Times New Roman" pitchFamily="18" charset="0"/>
                <a:cs typeface="Times New Roman" pitchFamily="18" charset="0"/>
              </a:rPr>
              <a:t> </a:t>
            </a:r>
            <a:endParaRPr lang="ru-RU" sz="2200" dirty="0" smtClean="0">
              <a:latin typeface="Times New Roman" pitchFamily="18" charset="0"/>
              <a:cs typeface="Times New Roman" pitchFamily="18" charset="0"/>
            </a:endParaRPr>
          </a:p>
          <a:p>
            <a:pPr indent="533400" algn="just"/>
            <a:r>
              <a:rPr lang="ru-RU" sz="2200" b="1" i="1" dirty="0" smtClean="0">
                <a:latin typeface="Times New Roman" pitchFamily="18" charset="0"/>
                <a:cs typeface="Times New Roman" pitchFamily="18" charset="0"/>
              </a:rPr>
              <a:t>Обработка </a:t>
            </a:r>
            <a:r>
              <a:rPr lang="ru-RU" sz="2200" b="1" i="1" dirty="0" smtClean="0">
                <a:latin typeface="Times New Roman" pitchFamily="18" charset="0"/>
                <a:cs typeface="Times New Roman" pitchFamily="18" charset="0"/>
              </a:rPr>
              <a:t>персональных данных не может быть признана осуществляемой с использованием средств автоматизации только на том основании, что персональные данные содержатся в информационной системе персональных данных либо были извлечены из нее. </a:t>
            </a:r>
            <a:endParaRPr lang="ru-RU" sz="2200" dirty="0" smtClean="0">
              <a:latin typeface="Times New Roman" pitchFamily="18" charset="0"/>
              <a:cs typeface="Times New Roman" pitchFamily="18" charset="0"/>
            </a:endParaRPr>
          </a:p>
          <a:p>
            <a:pPr algn="ctr"/>
            <a:r>
              <a:rPr lang="ru-RU" sz="2200" b="1" i="1" dirty="0" smtClean="0">
                <a:solidFill>
                  <a:srgbClr val="002060"/>
                </a:solidFill>
                <a:latin typeface="Times New Roman" pitchFamily="18" charset="0"/>
                <a:cs typeface="Times New Roman" pitchFamily="18" charset="0"/>
              </a:rPr>
              <a:t>Постановление </a:t>
            </a:r>
            <a:r>
              <a:rPr lang="ru-RU" sz="2200" b="1" i="1" dirty="0" smtClean="0">
                <a:solidFill>
                  <a:srgbClr val="002060"/>
                </a:solidFill>
                <a:latin typeface="Times New Roman" pitchFamily="18" charset="0"/>
                <a:cs typeface="Times New Roman" pitchFamily="18" charset="0"/>
              </a:rPr>
              <a:t>Правительства </a:t>
            </a:r>
            <a:r>
              <a:rPr lang="ru-RU" sz="2200" b="1" i="1" dirty="0" smtClean="0">
                <a:solidFill>
                  <a:srgbClr val="002060"/>
                </a:solidFill>
                <a:latin typeface="Times New Roman" pitchFamily="18" charset="0"/>
                <a:cs typeface="Times New Roman" pitchFamily="18" charset="0"/>
              </a:rPr>
              <a:t>РФ от 5.09.2008 № 687 «Об </a:t>
            </a:r>
            <a:r>
              <a:rPr lang="ru-RU" sz="2200" b="1" i="1" dirty="0" smtClean="0">
                <a:solidFill>
                  <a:srgbClr val="002060"/>
                </a:solidFill>
                <a:latin typeface="Times New Roman" pitchFamily="18" charset="0"/>
                <a:cs typeface="Times New Roman" pitchFamily="18" charset="0"/>
              </a:rPr>
              <a:t>утверждении Положения об особенностях обработки персональных данных, осуществляемой без использования средств </a:t>
            </a:r>
            <a:r>
              <a:rPr lang="ru-RU" sz="2200" b="1" i="1" dirty="0" smtClean="0">
                <a:solidFill>
                  <a:srgbClr val="002060"/>
                </a:solidFill>
                <a:latin typeface="Times New Roman" pitchFamily="18" charset="0"/>
                <a:cs typeface="Times New Roman" pitchFamily="18" charset="0"/>
              </a:rPr>
              <a:t>автоматизации»</a:t>
            </a:r>
            <a:r>
              <a:rPr lang="ru-RU" sz="2200" dirty="0" smtClean="0">
                <a:latin typeface="Times New Roman" pitchFamily="18" charset="0"/>
                <a:cs typeface="Times New Roman" pitchFamily="18" charset="0"/>
              </a:rPr>
              <a:t> </a:t>
            </a:r>
            <a:endParaRPr lang="ru-RU" sz="2200" dirty="0" smtClean="0">
              <a:latin typeface="Times New Roman" pitchFamily="18" charset="0"/>
              <a:cs typeface="Times New Roman" pitchFamily="18" charset="0"/>
            </a:endParaRPr>
          </a:p>
          <a:p>
            <a:pPr indent="533400" algn="just"/>
            <a:r>
              <a:rPr lang="ru-RU" sz="2200" b="1" i="1" dirty="0" smtClean="0">
                <a:latin typeface="Times New Roman" pitchFamily="18" charset="0"/>
                <a:cs typeface="Times New Roman" pitchFamily="18" charset="0"/>
              </a:rPr>
              <a:t>И</a:t>
            </a:r>
            <a:r>
              <a:rPr lang="ru-RU" sz="2200" b="1" i="1" dirty="0" smtClean="0">
                <a:latin typeface="Times New Roman" pitchFamily="18" charset="0"/>
                <a:cs typeface="Times New Roman" pitchFamily="18" charset="0"/>
              </a:rPr>
              <a:t>нформационная </a:t>
            </a:r>
            <a:r>
              <a:rPr lang="ru-RU" sz="2200" b="1" i="1" dirty="0" smtClean="0">
                <a:latin typeface="Times New Roman" pitchFamily="18" charset="0"/>
                <a:cs typeface="Times New Roman" pitchFamily="18" charset="0"/>
              </a:rPr>
              <a:t>система персональных данных - совокупность содержащихся в базах данных персональных данных и обеспечивающих их обработку информационных технологий и технических </a:t>
            </a:r>
            <a:r>
              <a:rPr lang="ru-RU" sz="2200" b="1" i="1" dirty="0" smtClean="0">
                <a:latin typeface="Times New Roman" pitchFamily="18" charset="0"/>
                <a:cs typeface="Times New Roman" pitchFamily="18" charset="0"/>
              </a:rPr>
              <a:t>средств.</a:t>
            </a:r>
            <a:r>
              <a:rPr lang="ru-RU" sz="2200" b="1" i="1" dirty="0" smtClean="0">
                <a:solidFill>
                  <a:srgbClr val="002060"/>
                </a:solidFill>
                <a:latin typeface="Times New Roman" pitchFamily="18" charset="0"/>
                <a:cs typeface="Times New Roman" pitchFamily="18" charset="0"/>
              </a:rPr>
              <a:t> </a:t>
            </a:r>
          </a:p>
          <a:p>
            <a:pPr algn="ctr"/>
            <a:r>
              <a:rPr lang="ru-RU" sz="2200" b="1" i="1" dirty="0" smtClean="0">
                <a:solidFill>
                  <a:srgbClr val="002060"/>
                </a:solidFill>
                <a:latin typeface="Times New Roman" pitchFamily="18" charset="0"/>
                <a:cs typeface="Times New Roman" pitchFamily="18" charset="0"/>
              </a:rPr>
              <a:t>Федеральный </a:t>
            </a:r>
            <a:r>
              <a:rPr lang="ru-RU" sz="2200" b="1" i="1" dirty="0" smtClean="0">
                <a:solidFill>
                  <a:srgbClr val="002060"/>
                </a:solidFill>
                <a:latin typeface="Times New Roman" pitchFamily="18" charset="0"/>
                <a:cs typeface="Times New Roman" pitchFamily="18" charset="0"/>
              </a:rPr>
              <a:t>закон от 27.07.2006 № 152-ФЗ «О персональных данных»</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693"/>
            <a:ext cx="9144000" cy="6740307"/>
          </a:xfrm>
          <a:prstGeom prst="rect">
            <a:avLst/>
          </a:prstGeom>
        </p:spPr>
        <p:txBody>
          <a:bodyPr wrap="square">
            <a:spAutoFit/>
          </a:bodyPr>
          <a:lstStyle/>
          <a:p>
            <a:pPr indent="533400" algn="just"/>
            <a:endParaRPr lang="ru-RU" sz="1600" b="1" i="1" dirty="0" smtClean="0">
              <a:latin typeface="Times New Roman" pitchFamily="18" charset="0"/>
              <a:cs typeface="Times New Roman" pitchFamily="18" charset="0"/>
            </a:endParaRPr>
          </a:p>
          <a:p>
            <a:pPr indent="533400" algn="just"/>
            <a:r>
              <a:rPr lang="ru-RU" sz="1600" b="1" i="1" dirty="0" smtClean="0">
                <a:latin typeface="Times New Roman" pitchFamily="18" charset="0"/>
                <a:cs typeface="Times New Roman" pitchFamily="18" charset="0"/>
              </a:rPr>
              <a:t>Информационная </a:t>
            </a:r>
            <a:r>
              <a:rPr lang="ru-RU" sz="1600" b="1" i="1" dirty="0" smtClean="0">
                <a:latin typeface="Times New Roman" pitchFamily="18" charset="0"/>
                <a:cs typeface="Times New Roman" pitchFamily="18" charset="0"/>
              </a:rPr>
              <a:t>система является информационной системой, обрабатывающей специальные категории персональных данных, если в ней обрабатываются персональные данные, касающиеся расовой, национальной принадлежности, политических взглядов, религиозных или философских убеждений, состояния здоровья, интимной жизни субъектов персональных данных. </a:t>
            </a:r>
          </a:p>
          <a:p>
            <a:pPr indent="533400" algn="just"/>
            <a:r>
              <a:rPr lang="ru-RU" sz="1600" b="1" i="1" dirty="0" smtClean="0">
                <a:latin typeface="Times New Roman" pitchFamily="18" charset="0"/>
                <a:cs typeface="Times New Roman" pitchFamily="18" charset="0"/>
              </a:rPr>
              <a:t>Информационная система является информационной системой, обрабатывающей биометрические персональные данные, если в ней обрабатываются сведения, которые характеризуют физиологические и биологические особенности человека, на основании которых можно установить его личность и которые используются оператором для установления личности субъекта персональных данных, и не обрабатываются сведения, относящиеся к специальным категориям персональных данных. </a:t>
            </a:r>
          </a:p>
          <a:p>
            <a:pPr indent="533400" algn="just"/>
            <a:r>
              <a:rPr lang="ru-RU" sz="1600" b="1" i="1" dirty="0" smtClean="0">
                <a:latin typeface="Times New Roman" pitchFamily="18" charset="0"/>
                <a:cs typeface="Times New Roman" pitchFamily="18" charset="0"/>
              </a:rPr>
              <a:t>Информационная система является информационной системой, обрабатывающей общедоступные персональные данные, если в ней обрабатываются персональные данные субъектов персональных данных, полученные только из общедоступных источников персональных данных, созданных в соответствии со статьей 8 Федерального закона "О персональных данных". </a:t>
            </a:r>
          </a:p>
          <a:p>
            <a:pPr indent="533400" algn="just"/>
            <a:r>
              <a:rPr lang="ru-RU" sz="1600" b="1" i="1" dirty="0" smtClean="0">
                <a:latin typeface="Times New Roman" pitchFamily="18" charset="0"/>
                <a:cs typeface="Times New Roman" pitchFamily="18" charset="0"/>
              </a:rPr>
              <a:t>Информационная система является информационной системой, обрабатывающей иные категории персональных данных, если в ней не обрабатываются персональные данные, указанные в абзацах первом - третьем настоящего пункта. </a:t>
            </a:r>
            <a:endParaRPr lang="ru-RU" sz="1600" b="1" i="1" dirty="0" smtClean="0">
              <a:latin typeface="Times New Roman" pitchFamily="18" charset="0"/>
              <a:cs typeface="Times New Roman" pitchFamily="18" charset="0"/>
            </a:endParaRPr>
          </a:p>
          <a:p>
            <a:r>
              <a:rPr lang="ru-RU" sz="1600" b="1" i="1" dirty="0" smtClean="0">
                <a:latin typeface="Times New Roman" pitchFamily="18" charset="0"/>
                <a:cs typeface="Times New Roman" pitchFamily="18" charset="0"/>
              </a:rPr>
              <a:t>Информационная </a:t>
            </a:r>
            <a:r>
              <a:rPr lang="ru-RU" sz="1600" b="1" i="1" dirty="0" smtClean="0">
                <a:latin typeface="Times New Roman" pitchFamily="18" charset="0"/>
                <a:cs typeface="Times New Roman" pitchFamily="18" charset="0"/>
              </a:rPr>
              <a:t>система является информационной системой, обрабатывающей персональные данные сотрудников оператора, если в ней обрабатываются персональные данные только указанных сотрудников. В остальных случаях информационная система персональных данных является информационной системой, обрабатывающей персональные данные субъектов персональных данных, не являющихся сотрудниками оператора. </a:t>
            </a:r>
            <a:endParaRPr lang="ru-RU" sz="1600" dirty="0" smtClean="0"/>
          </a:p>
          <a:p>
            <a:pPr algn="ctr"/>
            <a:r>
              <a:rPr lang="ru-RU" sz="1600" b="1" i="1" dirty="0" smtClean="0">
                <a:solidFill>
                  <a:srgbClr val="002060"/>
                </a:solidFill>
                <a:latin typeface="Times New Roman" pitchFamily="18" charset="0"/>
                <a:cs typeface="Times New Roman" pitchFamily="18" charset="0"/>
              </a:rPr>
              <a:t>Постановление </a:t>
            </a:r>
            <a:r>
              <a:rPr lang="ru-RU" sz="1600" b="1" i="1" dirty="0" smtClean="0">
                <a:solidFill>
                  <a:srgbClr val="002060"/>
                </a:solidFill>
                <a:latin typeface="Times New Roman" pitchFamily="18" charset="0"/>
                <a:cs typeface="Times New Roman" pitchFamily="18" charset="0"/>
              </a:rPr>
              <a:t>Правительства Российской Федерации от 1 ноября 2012 г. </a:t>
            </a:r>
            <a:r>
              <a:rPr lang="ru-RU" sz="1600" b="1" i="1" dirty="0" smtClean="0">
                <a:solidFill>
                  <a:srgbClr val="002060"/>
                </a:solidFill>
                <a:latin typeface="Times New Roman" pitchFamily="18" charset="0"/>
                <a:cs typeface="Times New Roman" pitchFamily="18" charset="0"/>
              </a:rPr>
              <a:t>№ </a:t>
            </a:r>
            <a:r>
              <a:rPr lang="ru-RU" sz="1600" b="1" i="1" dirty="0" smtClean="0">
                <a:solidFill>
                  <a:srgbClr val="002060"/>
                </a:solidFill>
                <a:latin typeface="Times New Roman" pitchFamily="18" charset="0"/>
                <a:cs typeface="Times New Roman" pitchFamily="18" charset="0"/>
              </a:rPr>
              <a:t>1119 </a:t>
            </a:r>
            <a:r>
              <a:rPr lang="ru-RU" sz="1600" b="1" i="1" dirty="0" smtClean="0">
                <a:solidFill>
                  <a:srgbClr val="002060"/>
                </a:solidFill>
                <a:latin typeface="Times New Roman" pitchFamily="18" charset="0"/>
                <a:cs typeface="Times New Roman" pitchFamily="18" charset="0"/>
              </a:rPr>
              <a:t> </a:t>
            </a:r>
          </a:p>
          <a:p>
            <a:pPr algn="ctr"/>
            <a:r>
              <a:rPr lang="ru-RU" sz="1600" b="1" i="1" dirty="0" smtClean="0">
                <a:solidFill>
                  <a:srgbClr val="002060"/>
                </a:solidFill>
                <a:latin typeface="Times New Roman" pitchFamily="18" charset="0"/>
                <a:cs typeface="Times New Roman" pitchFamily="18" charset="0"/>
              </a:rPr>
              <a:t>«Об </a:t>
            </a:r>
            <a:r>
              <a:rPr lang="ru-RU" sz="1600" b="1" i="1" dirty="0" smtClean="0">
                <a:solidFill>
                  <a:srgbClr val="002060"/>
                </a:solidFill>
                <a:latin typeface="Times New Roman" pitchFamily="18" charset="0"/>
                <a:cs typeface="Times New Roman" pitchFamily="18" charset="0"/>
              </a:rPr>
              <a:t>утверждении требований к защите персональных данных при их обработке в информационных системах персональных </a:t>
            </a:r>
            <a:r>
              <a:rPr lang="ru-RU" sz="1600" b="1" i="1" dirty="0" smtClean="0">
                <a:solidFill>
                  <a:srgbClr val="002060"/>
                </a:solidFill>
                <a:latin typeface="Times New Roman" pitchFamily="18" charset="0"/>
                <a:cs typeface="Times New Roman" pitchFamily="18" charset="0"/>
              </a:rPr>
              <a:t>данных  </a:t>
            </a:r>
            <a:endParaRPr lang="ru-RU" sz="1600" b="1" i="1" dirty="0">
              <a:solidFill>
                <a:srgbClr val="002060"/>
              </a:solidFill>
              <a:latin typeface="Times New Roman" pitchFamily="18" charset="0"/>
              <a:cs typeface="Times New Roman" pitchFamily="18" charset="0"/>
            </a:endParaRPr>
          </a:p>
        </p:txBody>
      </p:sp>
      <p:sp>
        <p:nvSpPr>
          <p:cNvPr id="4" name="Прямоугольник 3"/>
          <p:cNvSpPr/>
          <p:nvPr/>
        </p:nvSpPr>
        <p:spPr>
          <a:xfrm>
            <a:off x="0" y="0"/>
            <a:ext cx="9144000" cy="369332"/>
          </a:xfrm>
          <a:prstGeom prst="rect">
            <a:avLst/>
          </a:prstGeom>
        </p:spPr>
        <p:txBody>
          <a:bodyPr wrap="square">
            <a:spAutoFit/>
          </a:bodyPr>
          <a:lstStyle/>
          <a:p>
            <a:pPr algn="ctr"/>
            <a:r>
              <a:rPr lang="ru-RU" b="1" dirty="0" smtClean="0">
                <a:latin typeface="Times New Roman" pitchFamily="18" charset="0"/>
                <a:cs typeface="Times New Roman" pitchFamily="18" charset="0"/>
              </a:rPr>
              <a:t>Категории информационных систем персональных данных</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indent="533400" algn="just"/>
            <a:r>
              <a:rPr lang="ru-RU" b="1" i="1" dirty="0" smtClean="0">
                <a:latin typeface="Times New Roman" pitchFamily="18" charset="0"/>
                <a:cs typeface="Times New Roman" pitchFamily="18" charset="0"/>
              </a:rPr>
              <a:t>Под </a:t>
            </a:r>
            <a:r>
              <a:rPr lang="ru-RU" b="1" i="1" u="sng" dirty="0" smtClean="0">
                <a:latin typeface="Times New Roman" pitchFamily="18" charset="0"/>
                <a:cs typeface="Times New Roman" pitchFamily="18" charset="0"/>
              </a:rPr>
              <a:t>актуальными угрозами безопасности персональных данных</a:t>
            </a:r>
            <a:r>
              <a:rPr lang="ru-RU" b="1" i="1" dirty="0" smtClean="0">
                <a:latin typeface="Times New Roman" pitchFamily="18" charset="0"/>
                <a:cs typeface="Times New Roman" pitchFamily="18" charset="0"/>
              </a:rPr>
              <a:t> понимается совокупность условий и факторов, создающих актуальную опасность несанкционированного, в том числе случайного, доступа к персональным данным при их обработке в информационной системе, результатом которого могут стать уничтожение, изменение, блокирование, копирование, предоставление, распространение персональных данных, а также иные неправомерные действия. </a:t>
            </a:r>
          </a:p>
          <a:p>
            <a:pPr indent="533400" algn="just"/>
            <a:r>
              <a:rPr lang="ru-RU" b="1" i="1" u="sng" dirty="0" smtClean="0">
                <a:latin typeface="Times New Roman" pitchFamily="18" charset="0"/>
                <a:cs typeface="Times New Roman" pitchFamily="18" charset="0"/>
              </a:rPr>
              <a:t>Угрозы 1-го типа</a:t>
            </a:r>
            <a:r>
              <a:rPr lang="ru-RU" b="1" i="1" dirty="0" smtClean="0">
                <a:latin typeface="Times New Roman" pitchFamily="18" charset="0"/>
                <a:cs typeface="Times New Roman" pitchFamily="18" charset="0"/>
              </a:rPr>
              <a:t> актуальны для информационной системы, если для нее в том числе актуальны угрозы, связанные с наличием недокументированных (</a:t>
            </a:r>
            <a:r>
              <a:rPr lang="ru-RU" b="1" i="1" dirty="0" err="1" smtClean="0">
                <a:latin typeface="Times New Roman" pitchFamily="18" charset="0"/>
                <a:cs typeface="Times New Roman" pitchFamily="18" charset="0"/>
              </a:rPr>
              <a:t>недекларированных</a:t>
            </a:r>
            <a:r>
              <a:rPr lang="ru-RU" b="1" i="1" dirty="0" smtClean="0">
                <a:latin typeface="Times New Roman" pitchFamily="18" charset="0"/>
                <a:cs typeface="Times New Roman" pitchFamily="18" charset="0"/>
              </a:rPr>
              <a:t>) возможностей в системном программном обеспечении, используемом в информационной системе. </a:t>
            </a:r>
          </a:p>
          <a:p>
            <a:pPr indent="533400" algn="just"/>
            <a:r>
              <a:rPr lang="ru-RU" b="1" i="1" u="sng" dirty="0" smtClean="0">
                <a:latin typeface="Times New Roman" pitchFamily="18" charset="0"/>
                <a:cs typeface="Times New Roman" pitchFamily="18" charset="0"/>
              </a:rPr>
              <a:t>Угрозы 2-го типа</a:t>
            </a:r>
            <a:r>
              <a:rPr lang="ru-RU" b="1" i="1" dirty="0" smtClean="0">
                <a:latin typeface="Times New Roman" pitchFamily="18" charset="0"/>
                <a:cs typeface="Times New Roman" pitchFamily="18" charset="0"/>
              </a:rPr>
              <a:t> актуальны для информационной системы, если для нее в том числе актуальны угрозы, связанные с наличием недокументированных (</a:t>
            </a:r>
            <a:r>
              <a:rPr lang="ru-RU" b="1" i="1" dirty="0" err="1" smtClean="0">
                <a:latin typeface="Times New Roman" pitchFamily="18" charset="0"/>
                <a:cs typeface="Times New Roman" pitchFamily="18" charset="0"/>
              </a:rPr>
              <a:t>недекларированных</a:t>
            </a:r>
            <a:r>
              <a:rPr lang="ru-RU" b="1" i="1" dirty="0" smtClean="0">
                <a:latin typeface="Times New Roman" pitchFamily="18" charset="0"/>
                <a:cs typeface="Times New Roman" pitchFamily="18" charset="0"/>
              </a:rPr>
              <a:t>) возможностей в прикладном программном обеспечении, используемом в информационной системе. </a:t>
            </a:r>
          </a:p>
          <a:p>
            <a:pPr indent="533400" algn="just"/>
            <a:r>
              <a:rPr lang="ru-RU" b="1" i="1" u="sng" dirty="0" smtClean="0">
                <a:latin typeface="Times New Roman" pitchFamily="18" charset="0"/>
                <a:cs typeface="Times New Roman" pitchFamily="18" charset="0"/>
              </a:rPr>
              <a:t>Угрозы 3-го типа</a:t>
            </a:r>
            <a:r>
              <a:rPr lang="ru-RU" b="1" i="1" dirty="0" smtClean="0">
                <a:latin typeface="Times New Roman" pitchFamily="18" charset="0"/>
                <a:cs typeface="Times New Roman" pitchFamily="18" charset="0"/>
              </a:rPr>
              <a:t> актуальны для информационной системы, если для нее актуальны угрозы, не связанные с наличием недокументированных (</a:t>
            </a:r>
            <a:r>
              <a:rPr lang="ru-RU" b="1" i="1" dirty="0" err="1" smtClean="0">
                <a:latin typeface="Times New Roman" pitchFamily="18" charset="0"/>
                <a:cs typeface="Times New Roman" pitchFamily="18" charset="0"/>
              </a:rPr>
              <a:t>недекларированных</a:t>
            </a:r>
            <a:r>
              <a:rPr lang="ru-RU" b="1" i="1" dirty="0" smtClean="0">
                <a:latin typeface="Times New Roman" pitchFamily="18" charset="0"/>
                <a:cs typeface="Times New Roman" pitchFamily="18" charset="0"/>
              </a:rPr>
              <a:t>) возможностей в системном и прикладном программном обеспечении, используемом в информационной системе. </a:t>
            </a:r>
            <a:endParaRPr lang="ru-RU" b="1" i="1"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Определение </a:t>
            </a:r>
            <a:r>
              <a:rPr lang="ru-RU" b="1" i="1" dirty="0" smtClean="0">
                <a:latin typeface="Times New Roman" pitchFamily="18" charset="0"/>
                <a:cs typeface="Times New Roman" pitchFamily="18" charset="0"/>
              </a:rPr>
              <a:t>типа угроз безопасности персональных данных, актуальных для информационной системы, производится оператором с учетом оценки возможного </a:t>
            </a:r>
            <a:r>
              <a:rPr lang="ru-RU" b="1" i="1" dirty="0" smtClean="0">
                <a:latin typeface="Times New Roman" pitchFamily="18" charset="0"/>
                <a:cs typeface="Times New Roman" pitchFamily="18" charset="0"/>
              </a:rPr>
              <a:t>вреда.</a:t>
            </a:r>
            <a:r>
              <a:rPr lang="ru-RU" b="1" i="1" dirty="0" smtClean="0">
                <a:solidFill>
                  <a:srgbClr val="002060"/>
                </a:solidFill>
                <a:latin typeface="Times New Roman" pitchFamily="18" charset="0"/>
                <a:cs typeface="Times New Roman" pitchFamily="18" charset="0"/>
              </a:rPr>
              <a:t> </a:t>
            </a:r>
            <a:r>
              <a:rPr lang="ru-RU" b="1" i="1" dirty="0" smtClean="0">
                <a:solidFill>
                  <a:srgbClr val="002060"/>
                </a:solidFill>
                <a:latin typeface="Times New Roman" pitchFamily="18" charset="0"/>
                <a:cs typeface="Times New Roman" pitchFamily="18" charset="0"/>
              </a:rPr>
              <a:t> </a:t>
            </a:r>
          </a:p>
          <a:p>
            <a:pPr algn="ctr"/>
            <a:r>
              <a:rPr lang="ru-RU" b="1" i="1" dirty="0" smtClean="0">
                <a:solidFill>
                  <a:srgbClr val="002060"/>
                </a:solidFill>
                <a:latin typeface="Times New Roman" pitchFamily="18" charset="0"/>
                <a:cs typeface="Times New Roman" pitchFamily="18" charset="0"/>
              </a:rPr>
              <a:t>Постановление </a:t>
            </a:r>
            <a:r>
              <a:rPr lang="ru-RU" b="1" i="1" dirty="0" smtClean="0">
                <a:solidFill>
                  <a:srgbClr val="002060"/>
                </a:solidFill>
                <a:latin typeface="Times New Roman" pitchFamily="18" charset="0"/>
                <a:cs typeface="Times New Roman" pitchFamily="18" charset="0"/>
              </a:rPr>
              <a:t>Правительства Российской Федерации от 1 ноября 2012 г. № 1119  </a:t>
            </a:r>
          </a:p>
          <a:p>
            <a:pPr algn="ctr"/>
            <a:r>
              <a:rPr lang="ru-RU" b="1" i="1" dirty="0" smtClean="0">
                <a:solidFill>
                  <a:srgbClr val="002060"/>
                </a:solidFill>
                <a:latin typeface="Times New Roman" pitchFamily="18" charset="0"/>
                <a:cs typeface="Times New Roman" pitchFamily="18" charset="0"/>
              </a:rPr>
              <a:t>«Об утверждении требований к защите персональных данных при их обработке в информационных системах персональных </a:t>
            </a:r>
            <a:r>
              <a:rPr lang="ru-RU" b="1" i="1" dirty="0" smtClean="0">
                <a:solidFill>
                  <a:srgbClr val="002060"/>
                </a:solidFill>
                <a:latin typeface="Times New Roman" pitchFamily="18" charset="0"/>
                <a:cs typeface="Times New Roman" pitchFamily="18" charset="0"/>
              </a:rPr>
              <a:t>данных»</a:t>
            </a:r>
            <a:endParaRPr lang="ru-RU" b="1" i="1"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8471"/>
            <a:ext cx="9144000" cy="6709529"/>
          </a:xfrm>
          <a:prstGeom prst="rect">
            <a:avLst/>
          </a:prstGeom>
        </p:spPr>
        <p:txBody>
          <a:bodyPr wrap="square">
            <a:spAutoFit/>
          </a:bodyPr>
          <a:lstStyle/>
          <a:p>
            <a:pPr algn="ctr"/>
            <a:r>
              <a:rPr lang="ru-RU" b="1" dirty="0" smtClean="0">
                <a:latin typeface="Times New Roman" pitchFamily="18" charset="0"/>
                <a:cs typeface="Times New Roman" pitchFamily="18" charset="0"/>
              </a:rPr>
              <a:t>Меры по обеспечению безопасности персональных данных при их </a:t>
            </a:r>
            <a:r>
              <a:rPr lang="ru-RU" b="1" dirty="0" smtClean="0">
                <a:latin typeface="Times New Roman" pitchFamily="18" charset="0"/>
                <a:cs typeface="Times New Roman" pitchFamily="18" charset="0"/>
              </a:rPr>
              <a:t>обработке</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p>
          <a:p>
            <a:pPr indent="533400" algn="just"/>
            <a:r>
              <a:rPr lang="ru-RU" b="1" i="1" dirty="0" smtClean="0">
                <a:latin typeface="Times New Roman" pitchFamily="18" charset="0"/>
                <a:cs typeface="Times New Roman" pitchFamily="18" charset="0"/>
              </a:rPr>
              <a:t>Оператор </a:t>
            </a:r>
            <a:r>
              <a:rPr lang="ru-RU" b="1" i="1" dirty="0" smtClean="0">
                <a:latin typeface="Times New Roman" pitchFamily="18" charset="0"/>
                <a:cs typeface="Times New Roman" pitchFamily="18" charset="0"/>
              </a:rPr>
              <a:t>при обработке персональных данных обязан принимать необходимые правовые, организационные и технические меры или обеспечивать их принятие для защиты персональных данных от неправомерного или случайного доступа к ним, уничтожения, изменения, блокирования, копирования, предоставления, распространения персональных данных, а также от иных неправомерных действий в отношении персональных данных</a:t>
            </a:r>
            <a:r>
              <a:rPr lang="ru-RU" b="1"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Обеспечение </a:t>
            </a:r>
            <a:r>
              <a:rPr lang="ru-RU" b="1" i="1" dirty="0" smtClean="0">
                <a:latin typeface="Times New Roman" pitchFamily="18" charset="0"/>
                <a:cs typeface="Times New Roman" pitchFamily="18" charset="0"/>
              </a:rPr>
              <a:t>безопасности персональных данных достигается, в частности:</a:t>
            </a:r>
          </a:p>
          <a:p>
            <a:pPr indent="533400" algn="just"/>
            <a:r>
              <a:rPr lang="ru-RU" b="1" i="1" dirty="0" smtClean="0">
                <a:latin typeface="Times New Roman" pitchFamily="18" charset="0"/>
                <a:cs typeface="Times New Roman" pitchFamily="18" charset="0"/>
              </a:rPr>
              <a:t>1) определением угроз безопасности персональных данных при их обработке в информационных системах персональных данных;</a:t>
            </a:r>
          </a:p>
          <a:p>
            <a:pPr indent="533400" algn="just"/>
            <a:r>
              <a:rPr lang="ru-RU" b="1" i="1" dirty="0" smtClean="0">
                <a:latin typeface="Times New Roman" pitchFamily="18" charset="0"/>
                <a:cs typeface="Times New Roman" pitchFamily="18" charset="0"/>
              </a:rPr>
              <a:t>2) применением организационных и технических мер по обеспечению безопасности персональных данных при их обработке в информационных системах персональных данных, необходимых для выполнения требований к защите персональных данных, исполнение которых обеспечивает установленные Правительством Российской Федерации уровни защищенности персональных данных;</a:t>
            </a:r>
          </a:p>
          <a:p>
            <a:pPr indent="533400" algn="just"/>
            <a:r>
              <a:rPr lang="ru-RU" b="1" i="1" dirty="0" smtClean="0">
                <a:latin typeface="Times New Roman" pitchFamily="18" charset="0"/>
                <a:cs typeface="Times New Roman" pitchFamily="18" charset="0"/>
              </a:rPr>
              <a:t>3) применением прошедших в установленном порядке процедуру оценки соответствия средств защиты информации;</a:t>
            </a:r>
          </a:p>
          <a:p>
            <a:pPr indent="533400" algn="just"/>
            <a:r>
              <a:rPr lang="ru-RU" b="1" i="1" dirty="0" smtClean="0">
                <a:latin typeface="Times New Roman" pitchFamily="18" charset="0"/>
                <a:cs typeface="Times New Roman" pitchFamily="18" charset="0"/>
              </a:rPr>
              <a:t>4) оценкой эффективности принимаемых мер по обеспечению безопасности персональных данных до ввода в эксплуатацию информационной системы персональных данных;</a:t>
            </a:r>
          </a:p>
          <a:p>
            <a:pPr indent="533400" algn="just"/>
            <a:r>
              <a:rPr lang="ru-RU" b="1" i="1" dirty="0" smtClean="0">
                <a:latin typeface="Times New Roman" pitchFamily="18" charset="0"/>
                <a:cs typeface="Times New Roman" pitchFamily="18" charset="0"/>
              </a:rPr>
              <a:t>5) учетом машинных носителей персональных данных;</a:t>
            </a:r>
          </a:p>
          <a:p>
            <a:pPr indent="533400" algn="just"/>
            <a:r>
              <a:rPr lang="ru-RU" b="1" i="1" dirty="0" smtClean="0">
                <a:latin typeface="Times New Roman" pitchFamily="18" charset="0"/>
                <a:cs typeface="Times New Roman" pitchFamily="18" charset="0"/>
              </a:rPr>
              <a:t>6) обнаружением фактов несанкционированного доступа к персональным данным и принятием </a:t>
            </a:r>
            <a:r>
              <a:rPr lang="ru-RU" b="1" i="1" dirty="0" smtClean="0">
                <a:latin typeface="Times New Roman" pitchFamily="18" charset="0"/>
                <a:cs typeface="Times New Roman" pitchFamily="18" charset="0"/>
              </a:rPr>
              <a:t>мер;</a:t>
            </a:r>
            <a:endParaRPr lang="ru-RU" sz="1600" b="1" dirty="0" smtClean="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693"/>
            <a:ext cx="9144000" cy="6740307"/>
          </a:xfrm>
          <a:prstGeom prst="rect">
            <a:avLst/>
          </a:prstGeom>
        </p:spPr>
        <p:txBody>
          <a:bodyPr wrap="square">
            <a:spAutoFit/>
          </a:bodyPr>
          <a:lstStyle/>
          <a:p>
            <a:pPr indent="533400" algn="just"/>
            <a:r>
              <a:rPr lang="ru-RU" b="1" i="1" dirty="0" smtClean="0">
                <a:latin typeface="Times New Roman" pitchFamily="18" charset="0"/>
                <a:cs typeface="Times New Roman" pitchFamily="18" charset="0"/>
              </a:rPr>
              <a:t>7) восстановлением персональных данных, модифицированных или уничтоженных вследствие несанкционированного доступа к ним;</a:t>
            </a:r>
          </a:p>
          <a:p>
            <a:pPr indent="533400" algn="just"/>
            <a:r>
              <a:rPr lang="ru-RU" b="1" i="1" dirty="0" smtClean="0">
                <a:latin typeface="Times New Roman" pitchFamily="18" charset="0"/>
                <a:cs typeface="Times New Roman" pitchFamily="18" charset="0"/>
              </a:rPr>
              <a:t>8) установлением правил доступа к персональным данным, обрабатываемым в информационной системе персональных данных, а также обеспечением регистрации и учета всех действий, совершаемых с персональными данными в информационной системе персональных данных;</a:t>
            </a:r>
          </a:p>
          <a:p>
            <a:pPr indent="533400" algn="just"/>
            <a:r>
              <a:rPr lang="ru-RU" b="1" i="1" dirty="0" smtClean="0">
                <a:latin typeface="Times New Roman" pitchFamily="18" charset="0"/>
                <a:cs typeface="Times New Roman" pitchFamily="18" charset="0"/>
              </a:rPr>
              <a:t>9) контролем за принимаемыми мерами по обеспечению безопасности персональных данных и уровня защищенности информационных систем персональных данных</a:t>
            </a:r>
            <a:r>
              <a:rPr lang="ru-RU" b="1" i="1" dirty="0" smtClean="0">
                <a:latin typeface="Times New Roman" pitchFamily="18" charset="0"/>
                <a:cs typeface="Times New Roman" pitchFamily="18" charset="0"/>
              </a:rPr>
              <a:t>.</a:t>
            </a:r>
            <a:r>
              <a:rPr lang="ru-RU" dirty="0" smtClean="0"/>
              <a:t> </a:t>
            </a:r>
            <a:endParaRPr lang="ru-RU" dirty="0" smtClean="0"/>
          </a:p>
          <a:p>
            <a:pPr indent="533400" algn="just"/>
            <a:r>
              <a:rPr lang="ru-RU" b="1" i="1" dirty="0" smtClean="0">
                <a:latin typeface="Times New Roman" pitchFamily="18" charset="0"/>
                <a:cs typeface="Times New Roman" pitchFamily="18" charset="0"/>
              </a:rPr>
              <a:t>Правительство </a:t>
            </a:r>
            <a:r>
              <a:rPr lang="ru-RU" b="1" i="1" dirty="0" smtClean="0">
                <a:latin typeface="Times New Roman" pitchFamily="18" charset="0"/>
                <a:cs typeface="Times New Roman" pitchFamily="18" charset="0"/>
              </a:rPr>
              <a:t>Российской Федерации с учетом возможного вреда субъекту персональных данных, объема и содержания обрабатываемых персональных данных, вида деятельности, при осуществлении которого обрабатываются персональные данные, актуальности угроз безопасности персональных данных устанавливает:</a:t>
            </a:r>
          </a:p>
          <a:p>
            <a:pPr indent="533400" algn="just"/>
            <a:r>
              <a:rPr lang="ru-RU" b="1" i="1" dirty="0" smtClean="0">
                <a:latin typeface="Times New Roman" pitchFamily="18" charset="0"/>
                <a:cs typeface="Times New Roman" pitchFamily="18" charset="0"/>
              </a:rPr>
              <a:t>1) уровни защищенности персональных данных при их обработке в информационных системах персональных данных в зависимости от угроз безопасности этих данных;</a:t>
            </a:r>
          </a:p>
          <a:p>
            <a:pPr indent="533400" algn="just"/>
            <a:r>
              <a:rPr lang="ru-RU" b="1" i="1" dirty="0" smtClean="0">
                <a:latin typeface="Times New Roman" pitchFamily="18" charset="0"/>
                <a:cs typeface="Times New Roman" pitchFamily="18" charset="0"/>
              </a:rPr>
              <a:t>2) требования к защите персональных данных при их обработке в информационных системах персональных данных, исполнение которых обеспечивает установленные уровни защищенности персональных данных;</a:t>
            </a:r>
          </a:p>
          <a:p>
            <a:pPr indent="533400" algn="just"/>
            <a:r>
              <a:rPr lang="ru-RU" b="1" i="1" dirty="0" smtClean="0">
                <a:latin typeface="Times New Roman" pitchFamily="18" charset="0"/>
                <a:cs typeface="Times New Roman" pitchFamily="18" charset="0"/>
              </a:rPr>
              <a:t>3) требования к материальным носителям биометрических персональных данных и технологиям хранения таких данных вне информационных систем персональных данных</a:t>
            </a:r>
            <a:r>
              <a:rPr lang="ru-RU" b="1" i="1" dirty="0" smtClean="0">
                <a:latin typeface="Times New Roman" pitchFamily="18" charset="0"/>
                <a:cs typeface="Times New Roman" pitchFamily="18" charset="0"/>
              </a:rPr>
              <a:t>.</a:t>
            </a:r>
            <a:r>
              <a:rPr lang="ru-RU" b="1" i="1" dirty="0" smtClean="0">
                <a:solidFill>
                  <a:srgbClr val="002060"/>
                </a:solidFill>
                <a:latin typeface="Times New Roman" pitchFamily="18" charset="0"/>
                <a:cs typeface="Times New Roman" pitchFamily="18" charset="0"/>
              </a:rPr>
              <a:t> </a:t>
            </a:r>
            <a:r>
              <a:rPr lang="ru-RU" b="1" i="1" dirty="0" smtClean="0">
                <a:solidFill>
                  <a:srgbClr val="002060"/>
                </a:solidFill>
                <a:latin typeface="Times New Roman" pitchFamily="18" charset="0"/>
                <a:cs typeface="Times New Roman" pitchFamily="18" charset="0"/>
              </a:rPr>
              <a:t> </a:t>
            </a:r>
          </a:p>
          <a:p>
            <a:pPr algn="ctr"/>
            <a:r>
              <a:rPr lang="ru-RU" b="1" i="1" dirty="0" smtClean="0">
                <a:solidFill>
                  <a:srgbClr val="002060"/>
                </a:solidFill>
                <a:latin typeface="Times New Roman" pitchFamily="18" charset="0"/>
                <a:cs typeface="Times New Roman" pitchFamily="18" charset="0"/>
              </a:rPr>
              <a:t>Федеральный </a:t>
            </a:r>
            <a:r>
              <a:rPr lang="ru-RU" b="1" i="1" dirty="0" smtClean="0">
                <a:solidFill>
                  <a:srgbClr val="002060"/>
                </a:solidFill>
                <a:latin typeface="Times New Roman" pitchFamily="18" charset="0"/>
                <a:cs typeface="Times New Roman" pitchFamily="18" charset="0"/>
              </a:rPr>
              <a:t>закон от 27.07.2006 № 152-ФЗ «О персональных данных»</a:t>
            </a:r>
          </a:p>
          <a:p>
            <a:pPr indent="533400" algn="just"/>
            <a:endParaRPr lang="ru-RU" b="1" i="1" dirty="0" smtClean="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294305"/>
          </a:xfrm>
          <a:prstGeom prst="rect">
            <a:avLst/>
          </a:prstGeom>
        </p:spPr>
        <p:txBody>
          <a:bodyPr wrap="square">
            <a:spAutoFit/>
          </a:bodyPr>
          <a:lstStyle/>
          <a:p>
            <a:pPr indent="533400" algn="just"/>
            <a:r>
              <a:rPr lang="ru-RU" b="1" i="1" dirty="0" smtClean="0">
                <a:latin typeface="Times New Roman" pitchFamily="18" charset="0"/>
                <a:cs typeface="Times New Roman" pitchFamily="18" charset="0"/>
              </a:rPr>
              <a:t>При обработке персональных данных в информационных системах устанавливаются </a:t>
            </a:r>
            <a:r>
              <a:rPr lang="ru-RU" b="1" i="1" u="sng" dirty="0" smtClean="0">
                <a:latin typeface="Times New Roman" pitchFamily="18" charset="0"/>
                <a:cs typeface="Times New Roman" pitchFamily="18" charset="0"/>
              </a:rPr>
              <a:t>4 уровня защищенности персональных данных</a:t>
            </a:r>
            <a:r>
              <a:rPr lang="ru-RU" b="1" i="1" dirty="0" smtClean="0">
                <a:latin typeface="Times New Roman" pitchFamily="18" charset="0"/>
                <a:cs typeface="Times New Roman" pitchFamily="18" charset="0"/>
              </a:rPr>
              <a:t>. </a:t>
            </a:r>
            <a:endParaRPr lang="ru-RU" b="1" i="1"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Необходимость </a:t>
            </a:r>
            <a:r>
              <a:rPr lang="ru-RU" b="1" i="1" dirty="0" smtClean="0">
                <a:latin typeface="Times New Roman" pitchFamily="18" charset="0"/>
                <a:cs typeface="Times New Roman" pitchFamily="18" charset="0"/>
              </a:rPr>
              <a:t>обеспечения </a:t>
            </a:r>
            <a:r>
              <a:rPr lang="ru-RU" b="1" i="1" u="sng" dirty="0" smtClean="0">
                <a:latin typeface="Times New Roman" pitchFamily="18" charset="0"/>
                <a:cs typeface="Times New Roman" pitchFamily="18" charset="0"/>
              </a:rPr>
              <a:t>1-го уровня защищенности персональных данных </a:t>
            </a:r>
            <a:r>
              <a:rPr lang="ru-RU" b="1" i="1" dirty="0" smtClean="0">
                <a:latin typeface="Times New Roman" pitchFamily="18" charset="0"/>
                <a:cs typeface="Times New Roman" pitchFamily="18" charset="0"/>
              </a:rPr>
              <a:t>при их обработке в информационной системе устанавливается при наличии хотя бы одного из следующих условий: </a:t>
            </a:r>
          </a:p>
          <a:p>
            <a:pPr indent="533400" algn="just"/>
            <a:r>
              <a:rPr lang="ru-RU" b="1" i="1" dirty="0" smtClean="0">
                <a:latin typeface="Times New Roman" pitchFamily="18" charset="0"/>
                <a:cs typeface="Times New Roman" pitchFamily="18" charset="0"/>
              </a:rPr>
              <a:t>а) для информационной системы актуальны угрозы 1-го типа и информационная система обрабатывает либо специальные категории персональных данных, либо биометрические персональные данные, либо иные категории персональных данных; </a:t>
            </a:r>
          </a:p>
          <a:p>
            <a:pPr indent="533400" algn="just"/>
            <a:r>
              <a:rPr lang="ru-RU" b="1" i="1" dirty="0" smtClean="0">
                <a:latin typeface="Times New Roman" pitchFamily="18" charset="0"/>
                <a:cs typeface="Times New Roman" pitchFamily="18" charset="0"/>
              </a:rPr>
              <a:t>б) для информационной системы актуальны угрозы 2-го типа и информационная система обрабатывает специальные категории персональных данных более чем 100000 субъектов персональных данных, не являющихся сотрудниками оператора. </a:t>
            </a:r>
            <a:endParaRPr lang="ru-RU" b="1" i="1"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Для </a:t>
            </a:r>
            <a:r>
              <a:rPr lang="ru-RU" b="1" i="1" dirty="0" smtClean="0">
                <a:latin typeface="Times New Roman" pitchFamily="18" charset="0"/>
                <a:cs typeface="Times New Roman" pitchFamily="18" charset="0"/>
              </a:rPr>
              <a:t>обеспечения </a:t>
            </a:r>
            <a:r>
              <a:rPr lang="ru-RU" b="1" i="1" u="sng" dirty="0" smtClean="0">
                <a:latin typeface="Times New Roman" pitchFamily="18" charset="0"/>
                <a:cs typeface="Times New Roman" pitchFamily="18" charset="0"/>
              </a:rPr>
              <a:t>1-го уровня защищенности персональных данных</a:t>
            </a:r>
            <a:r>
              <a:rPr lang="ru-RU" b="1" i="1" dirty="0" smtClean="0">
                <a:latin typeface="Times New Roman" pitchFamily="18" charset="0"/>
                <a:cs typeface="Times New Roman" pitchFamily="18" charset="0"/>
              </a:rPr>
              <a:t> при их обработке в информационных системах помимо требований, </a:t>
            </a:r>
            <a:r>
              <a:rPr lang="ru-RU" b="1" i="1" dirty="0" smtClean="0">
                <a:latin typeface="Times New Roman" pitchFamily="18" charset="0"/>
                <a:cs typeface="Times New Roman" pitchFamily="18" charset="0"/>
              </a:rPr>
              <a:t>предусмотренных для </a:t>
            </a:r>
            <a:r>
              <a:rPr lang="ru-RU" b="1" i="1" u="sng" dirty="0" smtClean="0">
                <a:latin typeface="Times New Roman" pitchFamily="18" charset="0"/>
                <a:cs typeface="Times New Roman" pitchFamily="18" charset="0"/>
              </a:rPr>
              <a:t>2 -го </a:t>
            </a:r>
            <a:r>
              <a:rPr lang="ru-RU" b="1" i="1" u="sng" dirty="0" smtClean="0">
                <a:latin typeface="Times New Roman" pitchFamily="18" charset="0"/>
                <a:cs typeface="Times New Roman" pitchFamily="18" charset="0"/>
              </a:rPr>
              <a:t>уровня защищенности персональных данных</a:t>
            </a:r>
            <a:r>
              <a:rPr lang="ru-RU" b="1"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необходимо выполнение следующих требований: </a:t>
            </a:r>
          </a:p>
          <a:p>
            <a:pPr indent="533400" algn="just"/>
            <a:r>
              <a:rPr lang="ru-RU" b="1" i="1" dirty="0" smtClean="0">
                <a:latin typeface="Times New Roman" pitchFamily="18" charset="0"/>
                <a:cs typeface="Times New Roman" pitchFamily="18" charset="0"/>
              </a:rPr>
              <a:t>а) автоматическая регистрация в электронном журнале безопасности изменения полномочий сотрудника оператора по доступу к персональным данным, содержащимся в информационной системе; </a:t>
            </a:r>
            <a:endParaRPr lang="ru-RU" b="1" i="1" dirty="0" smtClean="0">
              <a:latin typeface="Times New Roman" pitchFamily="18" charset="0"/>
              <a:cs typeface="Times New Roman" pitchFamily="18" charset="0"/>
            </a:endParaRPr>
          </a:p>
          <a:p>
            <a:pPr indent="533400" algn="just"/>
            <a:r>
              <a:rPr lang="ru-RU" b="1" i="1" dirty="0" smtClean="0">
                <a:latin typeface="Times New Roman" pitchFamily="18" charset="0"/>
                <a:cs typeface="Times New Roman" pitchFamily="18" charset="0"/>
              </a:rPr>
              <a:t>б</a:t>
            </a:r>
            <a:r>
              <a:rPr lang="ru-RU" b="1" i="1" dirty="0" smtClean="0">
                <a:latin typeface="Times New Roman" pitchFamily="18" charset="0"/>
                <a:cs typeface="Times New Roman" pitchFamily="18" charset="0"/>
              </a:rPr>
              <a:t>) создание структурного подразделения, ответственного за обеспечение безопасности персональных данных в информационной системе, либо возложение на одно из структурных подразделений функций по обеспечению такой </a:t>
            </a:r>
            <a:r>
              <a:rPr lang="ru-RU" b="1" i="1" dirty="0" smtClean="0">
                <a:latin typeface="Times New Roman" pitchFamily="18" charset="0"/>
                <a:cs typeface="Times New Roman" pitchFamily="18" charset="0"/>
              </a:rPr>
              <a:t>безопасности.</a:t>
            </a:r>
          </a:p>
          <a:p>
            <a:pPr algn="ctr"/>
            <a:r>
              <a:rPr lang="ru-RU" b="1" i="1" dirty="0" smtClean="0">
                <a:solidFill>
                  <a:srgbClr val="002060"/>
                </a:solidFill>
                <a:latin typeface="Times New Roman" pitchFamily="18" charset="0"/>
                <a:cs typeface="Times New Roman" pitchFamily="18" charset="0"/>
              </a:rPr>
              <a:t>Постановление </a:t>
            </a:r>
            <a:r>
              <a:rPr lang="ru-RU" b="1" i="1" dirty="0" smtClean="0">
                <a:solidFill>
                  <a:srgbClr val="002060"/>
                </a:solidFill>
                <a:latin typeface="Times New Roman" pitchFamily="18" charset="0"/>
                <a:cs typeface="Times New Roman" pitchFamily="18" charset="0"/>
              </a:rPr>
              <a:t>Правительства Российской Федерации от 1 ноября 2012 г. № 1119  </a:t>
            </a:r>
          </a:p>
          <a:p>
            <a:pPr algn="ctr"/>
            <a:r>
              <a:rPr lang="ru-RU" b="1" i="1" dirty="0" smtClean="0">
                <a:solidFill>
                  <a:srgbClr val="002060"/>
                </a:solidFill>
                <a:latin typeface="Times New Roman" pitchFamily="18" charset="0"/>
                <a:cs typeface="Times New Roman" pitchFamily="18" charset="0"/>
              </a:rPr>
              <a:t>«Об утверждении требований к защите персональных данных при их обработке в информационных системах персональных данных»</a:t>
            </a:r>
            <a:endParaRPr lang="ru-RU" b="1" i="1" dirty="0" smtClean="0">
              <a:latin typeface="Times New Roman" pitchFamily="18" charset="0"/>
              <a:cs typeface="Times New Roman" pitchFamily="18" charset="0"/>
            </a:endParaRPr>
          </a:p>
          <a:p>
            <a:pPr indent="533400" algn="just"/>
            <a:endParaRPr lang="ru-RU" b="1" i="1" dirty="0" smtClean="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55641"/>
          </a:xfrm>
          <a:prstGeom prst="rect">
            <a:avLst/>
          </a:prstGeom>
        </p:spPr>
        <p:txBody>
          <a:bodyPr wrap="square">
            <a:spAutoFit/>
          </a:bodyPr>
          <a:lstStyle/>
          <a:p>
            <a:pPr indent="533400" algn="just"/>
            <a:r>
              <a:rPr lang="ru-RU" sz="1500" b="1" i="1" dirty="0" smtClean="0">
                <a:latin typeface="Times New Roman" pitchFamily="18" charset="0"/>
                <a:cs typeface="Times New Roman" pitchFamily="18" charset="0"/>
              </a:rPr>
              <a:t>Необходимость обеспечения </a:t>
            </a:r>
            <a:r>
              <a:rPr lang="ru-RU" sz="1500" b="1" i="1" u="sng" dirty="0" smtClean="0">
                <a:latin typeface="Times New Roman" pitchFamily="18" charset="0"/>
                <a:cs typeface="Times New Roman" pitchFamily="18" charset="0"/>
              </a:rPr>
              <a:t>2-го уровня защищенности персональных данных </a:t>
            </a:r>
            <a:r>
              <a:rPr lang="ru-RU" sz="1500" b="1" i="1" dirty="0" smtClean="0">
                <a:latin typeface="Times New Roman" pitchFamily="18" charset="0"/>
                <a:cs typeface="Times New Roman" pitchFamily="18" charset="0"/>
              </a:rPr>
              <a:t>при их обработке в информационной системе устанавливается при наличии хотя бы одного из следующих условий: </a:t>
            </a:r>
          </a:p>
          <a:p>
            <a:pPr indent="533400" algn="just"/>
            <a:r>
              <a:rPr lang="ru-RU" sz="1500" b="1" i="1" dirty="0" smtClean="0">
                <a:latin typeface="Times New Roman" pitchFamily="18" charset="0"/>
                <a:cs typeface="Times New Roman" pitchFamily="18" charset="0"/>
              </a:rPr>
              <a:t>а) для информационной системы актуальны угрозы 1-го типа и информационная система обрабатывает общедоступные персональные данные; </a:t>
            </a:r>
          </a:p>
          <a:p>
            <a:pPr indent="533400" algn="just"/>
            <a:r>
              <a:rPr lang="ru-RU" sz="1500" b="1" i="1" dirty="0" smtClean="0">
                <a:latin typeface="Times New Roman" pitchFamily="18" charset="0"/>
                <a:cs typeface="Times New Roman" pitchFamily="18" charset="0"/>
              </a:rPr>
              <a:t>б) для информационной системы актуальны угрозы 2-го типа и информационная система обрабатывает специальные категории персональных данных сотрудников оператора </a:t>
            </a:r>
            <a:r>
              <a:rPr lang="ru-RU" sz="1500" b="1" i="1" dirty="0" smtClean="0">
                <a:latin typeface="Times New Roman" pitchFamily="18" charset="0"/>
                <a:cs typeface="Times New Roman" pitchFamily="18" charset="0"/>
              </a:rPr>
              <a:t>или специальные </a:t>
            </a:r>
            <a:r>
              <a:rPr lang="ru-RU" sz="1500" b="1" i="1" dirty="0" smtClean="0">
                <a:latin typeface="Times New Roman" pitchFamily="18" charset="0"/>
                <a:cs typeface="Times New Roman" pitchFamily="18" charset="0"/>
              </a:rPr>
              <a:t>категории персональных данных менее чем 100000 субъектов персональных данных, не являющихся сотрудниками оператора; </a:t>
            </a:r>
          </a:p>
          <a:p>
            <a:pPr indent="533400" algn="just"/>
            <a:r>
              <a:rPr lang="ru-RU" sz="1500" b="1" i="1" dirty="0" smtClean="0">
                <a:latin typeface="Times New Roman" pitchFamily="18" charset="0"/>
                <a:cs typeface="Times New Roman" pitchFamily="18" charset="0"/>
              </a:rPr>
              <a:t>в) для информационной системы актуальны угрозы 2-го типа и информационная система обрабатывает биометрические персональные данные; </a:t>
            </a:r>
          </a:p>
          <a:p>
            <a:pPr indent="533400" algn="just"/>
            <a:r>
              <a:rPr lang="ru-RU" sz="1500" b="1" i="1" dirty="0" smtClean="0">
                <a:latin typeface="Times New Roman" pitchFamily="18" charset="0"/>
                <a:cs typeface="Times New Roman" pitchFamily="18" charset="0"/>
              </a:rPr>
              <a:t>г) для информационной системы актуальны угрозы 2-го типа и информационная система обрабатывает общедоступные персональные данные более чем 100000 субъектов персональных данных, не являющихся сотрудниками оператора; </a:t>
            </a:r>
          </a:p>
          <a:p>
            <a:pPr indent="533400" algn="just"/>
            <a:r>
              <a:rPr lang="ru-RU" sz="1500" b="1" i="1" dirty="0" err="1" smtClean="0">
                <a:latin typeface="Times New Roman" pitchFamily="18" charset="0"/>
                <a:cs typeface="Times New Roman" pitchFamily="18" charset="0"/>
              </a:rPr>
              <a:t>д</a:t>
            </a:r>
            <a:r>
              <a:rPr lang="ru-RU" sz="1500" b="1" i="1" dirty="0" smtClean="0">
                <a:latin typeface="Times New Roman" pitchFamily="18" charset="0"/>
                <a:cs typeface="Times New Roman" pitchFamily="18" charset="0"/>
              </a:rPr>
              <a:t>) для информационной системы актуальны угрозы 2-го типа и информационная система обрабатывает иные категории персональных данных более чем 100000 субъектов персональных данных, не являющихся сотрудниками оператора; </a:t>
            </a:r>
          </a:p>
          <a:p>
            <a:pPr indent="533400" algn="just"/>
            <a:r>
              <a:rPr lang="ru-RU" sz="1500" b="1" i="1" dirty="0" smtClean="0">
                <a:latin typeface="Times New Roman" pitchFamily="18" charset="0"/>
                <a:cs typeface="Times New Roman" pitchFamily="18" charset="0"/>
              </a:rPr>
              <a:t>е) для информационной системы актуальны угрозы 3-го типа и информационная система обрабатывает специальные категории персональных данных более чем 100000 субъектов персональных данных, не являющихся сотрудниками оператора</a:t>
            </a:r>
            <a:r>
              <a:rPr lang="ru-RU" sz="1500" b="1" i="1" dirty="0" smtClean="0">
                <a:latin typeface="Times New Roman" pitchFamily="18" charset="0"/>
                <a:cs typeface="Times New Roman" pitchFamily="18" charset="0"/>
              </a:rPr>
              <a:t>.</a:t>
            </a:r>
            <a:r>
              <a:rPr lang="ru-RU" sz="1500" b="1" i="1" dirty="0" smtClean="0">
                <a:latin typeface="Times New Roman" pitchFamily="18" charset="0"/>
                <a:cs typeface="Times New Roman" pitchFamily="18" charset="0"/>
              </a:rPr>
              <a:t> </a:t>
            </a:r>
            <a:endParaRPr lang="ru-RU" sz="1500" b="1" i="1" dirty="0" smtClean="0">
              <a:latin typeface="Times New Roman" pitchFamily="18" charset="0"/>
              <a:cs typeface="Times New Roman" pitchFamily="18" charset="0"/>
            </a:endParaRPr>
          </a:p>
          <a:p>
            <a:pPr indent="533400" algn="just"/>
            <a:r>
              <a:rPr lang="ru-RU" sz="1500" b="1" i="1" dirty="0" smtClean="0">
                <a:latin typeface="Times New Roman" pitchFamily="18" charset="0"/>
                <a:cs typeface="Times New Roman" pitchFamily="18" charset="0"/>
              </a:rPr>
              <a:t>Для </a:t>
            </a:r>
            <a:r>
              <a:rPr lang="ru-RU" sz="1500" b="1" i="1" dirty="0" smtClean="0">
                <a:latin typeface="Times New Roman" pitchFamily="18" charset="0"/>
                <a:cs typeface="Times New Roman" pitchFamily="18" charset="0"/>
              </a:rPr>
              <a:t>обеспечения </a:t>
            </a:r>
            <a:r>
              <a:rPr lang="ru-RU" sz="1500" b="1" i="1" u="sng" dirty="0" smtClean="0">
                <a:latin typeface="Times New Roman" pitchFamily="18" charset="0"/>
                <a:cs typeface="Times New Roman" pitchFamily="18" charset="0"/>
              </a:rPr>
              <a:t>2-го уровня защищенности персональных данных</a:t>
            </a:r>
            <a:r>
              <a:rPr lang="ru-RU" sz="1500" b="1" i="1" dirty="0" smtClean="0">
                <a:latin typeface="Times New Roman" pitchFamily="18" charset="0"/>
                <a:cs typeface="Times New Roman" pitchFamily="18" charset="0"/>
              </a:rPr>
              <a:t> при их обработке в информационных системах помимо выполнения требований, </a:t>
            </a:r>
            <a:r>
              <a:rPr lang="ru-RU" sz="1500" b="1" i="1" dirty="0" smtClean="0">
                <a:latin typeface="Times New Roman" pitchFamily="18" charset="0"/>
                <a:cs typeface="Times New Roman" pitchFamily="18" charset="0"/>
              </a:rPr>
              <a:t>предусмотренных</a:t>
            </a:r>
            <a:r>
              <a:rPr lang="ru-RU" sz="1500" b="1" i="1" dirty="0" smtClean="0">
                <a:latin typeface="Times New Roman" pitchFamily="18" charset="0"/>
                <a:cs typeface="Times New Roman" pitchFamily="18" charset="0"/>
              </a:rPr>
              <a:t> для </a:t>
            </a:r>
            <a:r>
              <a:rPr lang="ru-RU" sz="1500" b="1" i="1" u="sng" dirty="0" smtClean="0">
                <a:latin typeface="Times New Roman" pitchFamily="18" charset="0"/>
                <a:cs typeface="Times New Roman" pitchFamily="18" charset="0"/>
              </a:rPr>
              <a:t>3 </a:t>
            </a:r>
            <a:r>
              <a:rPr lang="ru-RU" sz="1500" b="1" i="1" u="sng" dirty="0" smtClean="0">
                <a:latin typeface="Times New Roman" pitchFamily="18" charset="0"/>
                <a:cs typeface="Times New Roman" pitchFamily="18" charset="0"/>
              </a:rPr>
              <a:t>-го уровня защищенности персональных данных</a:t>
            </a:r>
            <a:r>
              <a:rPr lang="ru-RU" sz="1500" b="1" i="1" dirty="0" smtClean="0">
                <a:latin typeface="Times New Roman" pitchFamily="18" charset="0"/>
                <a:cs typeface="Times New Roman" pitchFamily="18" charset="0"/>
              </a:rPr>
              <a:t>, </a:t>
            </a:r>
            <a:r>
              <a:rPr lang="ru-RU" sz="1500" b="1" i="1" dirty="0" smtClean="0">
                <a:latin typeface="Times New Roman" pitchFamily="18" charset="0"/>
                <a:cs typeface="Times New Roman" pitchFamily="18" charset="0"/>
              </a:rPr>
              <a:t>необходимо, чтобы доступ к содержанию электронного журнала сообщений был возможен исключительно для должностных лиц (работников) оператора или уполномоченного лица, которым сведения, содержащиеся в указанном журнале, необходимы для выполнения служебных (трудовых) обязанностей. </a:t>
            </a:r>
            <a:endParaRPr lang="ru-RU" sz="1500" b="1" i="1" dirty="0" smtClean="0">
              <a:latin typeface="Times New Roman" pitchFamily="18" charset="0"/>
              <a:cs typeface="Times New Roman" pitchFamily="18" charset="0"/>
            </a:endParaRPr>
          </a:p>
          <a:p>
            <a:pPr algn="ctr"/>
            <a:r>
              <a:rPr lang="ru-RU" sz="1500" b="1" i="1" dirty="0" smtClean="0">
                <a:solidFill>
                  <a:srgbClr val="002060"/>
                </a:solidFill>
                <a:latin typeface="Times New Roman" pitchFamily="18" charset="0"/>
                <a:cs typeface="Times New Roman" pitchFamily="18" charset="0"/>
              </a:rPr>
              <a:t>Постановление </a:t>
            </a:r>
            <a:r>
              <a:rPr lang="ru-RU" sz="1500" b="1" i="1" dirty="0" smtClean="0">
                <a:solidFill>
                  <a:srgbClr val="002060"/>
                </a:solidFill>
                <a:latin typeface="Times New Roman" pitchFamily="18" charset="0"/>
                <a:cs typeface="Times New Roman" pitchFamily="18" charset="0"/>
              </a:rPr>
              <a:t>Правительства Российской Федерации от 1 ноября 2012 г. № 1119  </a:t>
            </a:r>
          </a:p>
          <a:p>
            <a:pPr algn="ctr"/>
            <a:r>
              <a:rPr lang="ru-RU" sz="1500" b="1" i="1" dirty="0" smtClean="0">
                <a:solidFill>
                  <a:srgbClr val="002060"/>
                </a:solidFill>
                <a:latin typeface="Times New Roman" pitchFamily="18" charset="0"/>
                <a:cs typeface="Times New Roman" pitchFamily="18" charset="0"/>
              </a:rPr>
              <a:t>«Об утверждении требований к защите персональных данных при их обработке в информационных системах персональных данных</a:t>
            </a:r>
            <a:r>
              <a:rPr lang="ru-RU" sz="1500" b="1" i="1" dirty="0" smtClean="0">
                <a:solidFill>
                  <a:srgbClr val="002060"/>
                </a:solidFill>
                <a:latin typeface="Times New Roman" pitchFamily="18" charset="0"/>
                <a:cs typeface="Times New Roman" pitchFamily="18" charset="0"/>
              </a:rPr>
              <a:t>»</a:t>
            </a:r>
            <a:endParaRPr lang="ru-RU" sz="1500" b="1"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indent="533400" algn="just"/>
            <a:r>
              <a:rPr lang="ru-RU" dirty="0" smtClean="0">
                <a:latin typeface="Times New Roman" pitchFamily="18" charset="0"/>
                <a:cs typeface="Times New Roman" pitchFamily="18" charset="0"/>
              </a:rPr>
              <a:t>Определить понятие </a:t>
            </a:r>
            <a:r>
              <a:rPr lang="ru-RU" b="1" dirty="0" smtClean="0">
                <a:latin typeface="Times New Roman" pitchFamily="18" charset="0"/>
                <a:cs typeface="Times New Roman" pitchFamily="18" charset="0"/>
              </a:rPr>
              <a:t>«</a:t>
            </a:r>
            <a:r>
              <a:rPr lang="ru-RU" b="1" i="1" dirty="0" smtClean="0">
                <a:latin typeface="Times New Roman" pitchFamily="18" charset="0"/>
                <a:cs typeface="Times New Roman" pitchFamily="18" charset="0"/>
              </a:rPr>
              <a:t>компьютерный терроризм</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достаточно трудная задача, поскольку нелегко установить четкую границу для отличия его от информационной войны и информационного криминала. Еще одна трудность состоит в том, что необходимо выделить специфику именно этой формы терроризма. Само понятие </a:t>
            </a:r>
            <a:r>
              <a:rPr lang="ru-RU" b="1" i="1" dirty="0" smtClean="0">
                <a:latin typeface="Times New Roman" pitchFamily="18" charset="0"/>
                <a:cs typeface="Times New Roman" pitchFamily="18" charset="0"/>
              </a:rPr>
              <a:t>«</a:t>
            </a:r>
            <a:r>
              <a:rPr lang="ru-RU" b="1" i="1" dirty="0" err="1" smtClean="0">
                <a:latin typeface="Times New Roman" pitchFamily="18" charset="0"/>
                <a:cs typeface="Times New Roman" pitchFamily="18" charset="0"/>
              </a:rPr>
              <a:t>кибертерроризм</a:t>
            </a:r>
            <a:r>
              <a:rPr lang="ru-RU" b="1"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образовано слиянием двух слов: </a:t>
            </a:r>
            <a:r>
              <a:rPr lang="ru-RU" b="1" i="1" dirty="0" smtClean="0">
                <a:latin typeface="Times New Roman" pitchFamily="18" charset="0"/>
                <a:cs typeface="Times New Roman" pitchFamily="18" charset="0"/>
              </a:rPr>
              <a:t>«киберпространство» </a:t>
            </a:r>
            <a:r>
              <a:rPr lang="ru-RU" u="sng" dirty="0" smtClean="0">
                <a:latin typeface="Times New Roman" pitchFamily="18" charset="0"/>
                <a:cs typeface="Times New Roman" pitchFamily="18" charset="0"/>
              </a:rPr>
              <a:t>(сфера деятельности в информационном пространстве, образованная совокупностью коммуникационных каналов Интернета и других телекоммуникационных сетей, технологической инфраструктуры, обеспечивающей их функционирование, и любых форм осуществляемой посредством их использования человеческой активности)</a:t>
            </a:r>
            <a:r>
              <a:rPr lang="ru-RU" dirty="0" smtClean="0">
                <a:latin typeface="Times New Roman" pitchFamily="18" charset="0"/>
                <a:cs typeface="Times New Roman" pitchFamily="18" charset="0"/>
              </a:rPr>
              <a:t> и </a:t>
            </a:r>
            <a:r>
              <a:rPr lang="ru-RU" b="1" i="1" dirty="0" smtClean="0">
                <a:latin typeface="Times New Roman" pitchFamily="18" charset="0"/>
                <a:cs typeface="Times New Roman" pitchFamily="18" charset="0"/>
              </a:rPr>
              <a:t>«терроризм».</a:t>
            </a:r>
            <a:r>
              <a:rPr lang="ru-RU" dirty="0" smtClean="0">
                <a:latin typeface="Times New Roman" pitchFamily="18" charset="0"/>
                <a:cs typeface="Times New Roman" pitchFamily="18" charset="0"/>
              </a:rPr>
              <a:t> </a:t>
            </a:r>
          </a:p>
          <a:p>
            <a:pPr indent="533400" algn="just"/>
            <a:r>
              <a:rPr lang="ru-RU" dirty="0" smtClean="0">
                <a:latin typeface="Times New Roman" pitchFamily="18" charset="0"/>
                <a:cs typeface="Times New Roman" pitchFamily="18" charset="0"/>
              </a:rPr>
              <a:t>Исходя из основного понятия терроризма </a:t>
            </a:r>
            <a:r>
              <a:rPr lang="ru-RU" u="sng" dirty="0" smtClean="0">
                <a:latin typeface="Times New Roman" pitchFamily="18" charset="0"/>
                <a:cs typeface="Times New Roman" pitchFamily="18" charset="0"/>
              </a:rPr>
              <a:t>(</a:t>
            </a:r>
            <a:r>
              <a:rPr lang="ru-RU" b="1" i="1" dirty="0" smtClean="0">
                <a:solidFill>
                  <a:srgbClr val="002060"/>
                </a:solidFill>
                <a:latin typeface="Times New Roman" pitchFamily="18" charset="0"/>
                <a:cs typeface="Times New Roman" pitchFamily="18" charset="0"/>
              </a:rPr>
              <a:t>ст. 3 Федерального Закона № 35-ФЗ «О противодействии терроризму</a:t>
            </a:r>
            <a:r>
              <a:rPr lang="ru-RU" u="sng"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и сочетания его с виртуальным пространством, можно вывести следующее определение. </a:t>
            </a:r>
          </a:p>
          <a:p>
            <a:pPr indent="533400" algn="just"/>
            <a:r>
              <a:rPr lang="ru-RU" b="1" i="1" dirty="0" err="1" smtClean="0">
                <a:latin typeface="Times New Roman" pitchFamily="18" charset="0"/>
                <a:cs typeface="Times New Roman" pitchFamily="18" charset="0"/>
              </a:rPr>
              <a:t>Кибертерроризм</a:t>
            </a:r>
            <a:r>
              <a:rPr lang="ru-RU" b="1" i="1" dirty="0" smtClean="0">
                <a:latin typeface="Times New Roman" pitchFamily="18" charset="0"/>
                <a:cs typeface="Times New Roman" pitchFamily="18" charset="0"/>
              </a:rPr>
              <a:t> – это идеология насилия и практика воздействия на принятие решения органами государственной власти, органами местного самоуправления или международными организациями, связанными с устрашением населения и (или) иными формами противоправных насильственных действий, совершаемые в информационном и (или) киберпространстве с использованием компьютерных технологий.</a:t>
            </a:r>
            <a:r>
              <a:rPr lang="ru-RU" dirty="0" smtClean="0">
                <a:latin typeface="Times New Roman" pitchFamily="18" charset="0"/>
                <a:cs typeface="Times New Roman" pitchFamily="18" charset="0"/>
              </a:rPr>
              <a:t> </a:t>
            </a:r>
          </a:p>
          <a:p>
            <a:pPr indent="533400" algn="just"/>
            <a:r>
              <a:rPr lang="ru-RU" dirty="0" smtClean="0">
                <a:latin typeface="Times New Roman" pitchFamily="18" charset="0"/>
                <a:cs typeface="Times New Roman" pitchFamily="18" charset="0"/>
              </a:rPr>
              <a:t>Соответственно, под термином </a:t>
            </a:r>
            <a:r>
              <a:rPr lang="ru-RU" b="1" i="1" dirty="0" smtClean="0">
                <a:latin typeface="Times New Roman" pitchFamily="18" charset="0"/>
                <a:cs typeface="Times New Roman" pitchFamily="18" charset="0"/>
              </a:rPr>
              <a:t>«</a:t>
            </a:r>
            <a:r>
              <a:rPr lang="ru-RU" b="1" i="1" dirty="0" err="1" smtClean="0">
                <a:latin typeface="Times New Roman" pitchFamily="18" charset="0"/>
                <a:cs typeface="Times New Roman" pitchFamily="18" charset="0"/>
              </a:rPr>
              <a:t>кибертеракт</a:t>
            </a:r>
            <a:r>
              <a:rPr lang="ru-RU" b="1" i="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можно понимать </a:t>
            </a:r>
            <a:r>
              <a:rPr lang="ru-RU" b="1" i="1" dirty="0" smtClean="0">
                <a:latin typeface="Times New Roman" pitchFamily="18" charset="0"/>
                <a:cs typeface="Times New Roman" pitchFamily="18" charset="0"/>
              </a:rPr>
              <a:t>действия по дезорганизации информационных систем, устрашающие население и создающие опасность гибели человека, причинения значительного имущественного ущерба либо наступления иных тяжких последствий, в целях воздействия на принятие решения органами власти или международными организациями, а также угроза совершения указанных действий в тех же целях.</a:t>
            </a:r>
            <a:endParaRPr lang="ru-RU" b="1" i="1"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232749"/>
          </a:xfrm>
          <a:prstGeom prst="rect">
            <a:avLst/>
          </a:prstGeom>
        </p:spPr>
        <p:txBody>
          <a:bodyPr wrap="square">
            <a:spAutoFit/>
          </a:bodyPr>
          <a:lstStyle/>
          <a:p>
            <a:pPr indent="533400" algn="just"/>
            <a:r>
              <a:rPr lang="ru-RU" sz="1600" b="1" i="1" dirty="0" smtClean="0">
                <a:latin typeface="Times New Roman" pitchFamily="18" charset="0"/>
                <a:cs typeface="Times New Roman" pitchFamily="18" charset="0"/>
              </a:rPr>
              <a:t>Необходимость обеспечения </a:t>
            </a:r>
            <a:r>
              <a:rPr lang="ru-RU" sz="1600" b="1" i="1" u="sng" dirty="0" smtClean="0">
                <a:latin typeface="Times New Roman" pitchFamily="18" charset="0"/>
                <a:cs typeface="Times New Roman" pitchFamily="18" charset="0"/>
              </a:rPr>
              <a:t>3-го уровня защищенности</a:t>
            </a:r>
            <a:r>
              <a:rPr lang="ru-RU" sz="1600" b="1" i="1" dirty="0" smtClean="0">
                <a:latin typeface="Times New Roman" pitchFamily="18" charset="0"/>
                <a:cs typeface="Times New Roman" pitchFamily="18" charset="0"/>
              </a:rPr>
              <a:t> персональных данных при их обработке в информационной системе устанавливается при наличии хотя бы одного из следующих условий: </a:t>
            </a:r>
          </a:p>
          <a:p>
            <a:pPr indent="533400" algn="just"/>
            <a:r>
              <a:rPr lang="ru-RU" sz="1600" b="1" i="1" dirty="0" smtClean="0">
                <a:latin typeface="Times New Roman" pitchFamily="18" charset="0"/>
                <a:cs typeface="Times New Roman" pitchFamily="18" charset="0"/>
              </a:rPr>
              <a:t>а) для информационной системы актуальны угрозы 2-го типа и информационная система обрабатывает общедоступные персональные данные сотрудников оператора или общедоступные персональные данные менее чем 100000 субъектов персональных данных, не являющихся сотрудниками оператора; </a:t>
            </a:r>
          </a:p>
          <a:p>
            <a:pPr indent="533400" algn="just"/>
            <a:r>
              <a:rPr lang="ru-RU" sz="1600" b="1" i="1" dirty="0" smtClean="0">
                <a:latin typeface="Times New Roman" pitchFamily="18" charset="0"/>
                <a:cs typeface="Times New Roman" pitchFamily="18" charset="0"/>
              </a:rPr>
              <a:t>б) для информационной системы актуальны угрозы 2-го типа и информационная система обрабатывает иные категории персональных данных сотрудников оператора или иные категории персональных данных менее чем 100000 субъектов персональных данных, не являющихся сотрудниками оператора; </a:t>
            </a:r>
          </a:p>
          <a:p>
            <a:pPr indent="533400" algn="just"/>
            <a:r>
              <a:rPr lang="ru-RU" sz="1600" b="1" i="1" dirty="0" smtClean="0">
                <a:latin typeface="Times New Roman" pitchFamily="18" charset="0"/>
                <a:cs typeface="Times New Roman" pitchFamily="18" charset="0"/>
              </a:rPr>
              <a:t>в) для информационной системы актуальны угрозы 3-го типа и информационная система обрабатывает специальные категории персональных данных сотрудников оператора или специальные категории персональных данных менее чем 100000 субъектов персональных данных, не являющихся сотрудниками оператора; </a:t>
            </a:r>
          </a:p>
          <a:p>
            <a:pPr indent="533400" algn="just"/>
            <a:r>
              <a:rPr lang="ru-RU" sz="1600" b="1" i="1" dirty="0" smtClean="0">
                <a:latin typeface="Times New Roman" pitchFamily="18" charset="0"/>
                <a:cs typeface="Times New Roman" pitchFamily="18" charset="0"/>
              </a:rPr>
              <a:t>г) для информационной системы актуальны угрозы 3-го типа и информационная система обрабатывает биометрические персональные данные; </a:t>
            </a:r>
          </a:p>
          <a:p>
            <a:pPr indent="533400" algn="just"/>
            <a:r>
              <a:rPr lang="ru-RU" sz="1600" b="1" i="1" dirty="0" err="1" smtClean="0">
                <a:latin typeface="Times New Roman" pitchFamily="18" charset="0"/>
                <a:cs typeface="Times New Roman" pitchFamily="18" charset="0"/>
              </a:rPr>
              <a:t>д</a:t>
            </a:r>
            <a:r>
              <a:rPr lang="ru-RU" sz="1600" b="1" i="1" dirty="0" smtClean="0">
                <a:latin typeface="Times New Roman" pitchFamily="18" charset="0"/>
                <a:cs typeface="Times New Roman" pitchFamily="18" charset="0"/>
              </a:rPr>
              <a:t>) для информационной системы актуальны угрозы 3-го типа и информационная система обрабатывает иные категории персональных данных более чем 100000 субъектов персональных данных, не являющихся сотрудниками оператора. </a:t>
            </a:r>
            <a:endParaRPr lang="ru-RU" sz="1600" b="1" i="1" dirty="0" smtClean="0">
              <a:latin typeface="Times New Roman" pitchFamily="18" charset="0"/>
              <a:cs typeface="Times New Roman" pitchFamily="18" charset="0"/>
            </a:endParaRPr>
          </a:p>
          <a:p>
            <a:pPr indent="533400" algn="just"/>
            <a:r>
              <a:rPr lang="ru-RU" sz="1600" b="1" i="1" dirty="0" smtClean="0">
                <a:latin typeface="Times New Roman" pitchFamily="18" charset="0"/>
                <a:cs typeface="Times New Roman" pitchFamily="18" charset="0"/>
              </a:rPr>
              <a:t>Для </a:t>
            </a:r>
            <a:r>
              <a:rPr lang="ru-RU" sz="1600" b="1" i="1" dirty="0" smtClean="0">
                <a:latin typeface="Times New Roman" pitchFamily="18" charset="0"/>
                <a:cs typeface="Times New Roman" pitchFamily="18" charset="0"/>
              </a:rPr>
              <a:t>обеспечения </a:t>
            </a:r>
            <a:r>
              <a:rPr lang="ru-RU" sz="1600" b="1" i="1" u="sng" dirty="0" smtClean="0">
                <a:latin typeface="Times New Roman" pitchFamily="18" charset="0"/>
                <a:cs typeface="Times New Roman" pitchFamily="18" charset="0"/>
              </a:rPr>
              <a:t>3-го уровня защищенности персональных данных</a:t>
            </a:r>
            <a:r>
              <a:rPr lang="ru-RU" sz="1600" b="1" i="1" dirty="0" smtClean="0">
                <a:latin typeface="Times New Roman" pitchFamily="18" charset="0"/>
                <a:cs typeface="Times New Roman" pitchFamily="18" charset="0"/>
              </a:rPr>
              <a:t> при их обработке в информационных системах помимо выполнения требований, </a:t>
            </a:r>
            <a:r>
              <a:rPr lang="ru-RU" sz="1600" b="1" i="1" dirty="0" smtClean="0">
                <a:latin typeface="Times New Roman" pitchFamily="18" charset="0"/>
                <a:cs typeface="Times New Roman" pitchFamily="18" charset="0"/>
              </a:rPr>
              <a:t>предусмотренных</a:t>
            </a:r>
            <a:r>
              <a:rPr lang="ru-RU" sz="1600" b="1" i="1"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для </a:t>
            </a:r>
            <a:r>
              <a:rPr lang="ru-RU" sz="1600" b="1" i="1" u="sng" dirty="0" smtClean="0">
                <a:latin typeface="Times New Roman" pitchFamily="18" charset="0"/>
                <a:cs typeface="Times New Roman" pitchFamily="18" charset="0"/>
              </a:rPr>
              <a:t>4 </a:t>
            </a:r>
            <a:r>
              <a:rPr lang="ru-RU" sz="1600" b="1" i="1" u="sng" dirty="0" smtClean="0">
                <a:latin typeface="Times New Roman" pitchFamily="18" charset="0"/>
                <a:cs typeface="Times New Roman" pitchFamily="18" charset="0"/>
              </a:rPr>
              <a:t>-го уровня защищенности персональных данных</a:t>
            </a:r>
            <a:r>
              <a:rPr lang="ru-RU" sz="1600" b="1" i="1" dirty="0" smtClean="0">
                <a:latin typeface="Times New Roman" pitchFamily="18" charset="0"/>
                <a:cs typeface="Times New Roman" pitchFamily="18" charset="0"/>
              </a:rPr>
              <a:t>, </a:t>
            </a:r>
            <a:r>
              <a:rPr lang="ru-RU" sz="1600" b="1" i="1" dirty="0" smtClean="0">
                <a:latin typeface="Times New Roman" pitchFamily="18" charset="0"/>
                <a:cs typeface="Times New Roman" pitchFamily="18" charset="0"/>
              </a:rPr>
              <a:t>необходимо, чтобы было назначено должностное лицо (работник), ответственный за обеспечение безопасности персональных данных в информационной системе. </a:t>
            </a:r>
            <a:endParaRPr lang="ru-RU" sz="1600" b="1" i="1" dirty="0" smtClean="0">
              <a:latin typeface="Times New Roman" pitchFamily="18" charset="0"/>
              <a:cs typeface="Times New Roman" pitchFamily="18" charset="0"/>
            </a:endParaRPr>
          </a:p>
          <a:p>
            <a:pPr algn="ctr"/>
            <a:r>
              <a:rPr lang="ru-RU" sz="1600" b="1" i="1" dirty="0" smtClean="0">
                <a:solidFill>
                  <a:srgbClr val="002060"/>
                </a:solidFill>
                <a:latin typeface="Times New Roman" pitchFamily="18" charset="0"/>
                <a:cs typeface="Times New Roman" pitchFamily="18" charset="0"/>
              </a:rPr>
              <a:t>Постановление </a:t>
            </a:r>
            <a:r>
              <a:rPr lang="ru-RU" sz="1600" b="1" i="1" dirty="0" smtClean="0">
                <a:solidFill>
                  <a:srgbClr val="002060"/>
                </a:solidFill>
                <a:latin typeface="Times New Roman" pitchFamily="18" charset="0"/>
                <a:cs typeface="Times New Roman" pitchFamily="18" charset="0"/>
              </a:rPr>
              <a:t>Правительства Российской Федерации от 1 ноября 2012 г. № 1119  </a:t>
            </a:r>
          </a:p>
          <a:p>
            <a:pPr algn="ctr"/>
            <a:r>
              <a:rPr lang="ru-RU" sz="1600" b="1" i="1" dirty="0" smtClean="0">
                <a:solidFill>
                  <a:srgbClr val="002060"/>
                </a:solidFill>
                <a:latin typeface="Times New Roman" pitchFamily="18" charset="0"/>
                <a:cs typeface="Times New Roman" pitchFamily="18" charset="0"/>
              </a:rPr>
              <a:t>«Об утверждении требований к защите персональных данных при их обработке в информационных системах персональных данных»</a:t>
            </a:r>
            <a:endParaRPr lang="ru-RU" sz="1600" b="1" i="1" dirty="0" smtClean="0">
              <a:latin typeface="Times New Roman" pitchFamily="18" charset="0"/>
              <a:cs typeface="Times New Roman" pitchFamily="18" charset="0"/>
            </a:endParaRPr>
          </a:p>
          <a:p>
            <a:pPr indent="533400" algn="just"/>
            <a:endParaRPr lang="ru-RU" sz="1600" b="1" i="1" dirty="0" smtClean="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232749"/>
          </a:xfrm>
          <a:prstGeom prst="rect">
            <a:avLst/>
          </a:prstGeom>
        </p:spPr>
        <p:txBody>
          <a:bodyPr wrap="square">
            <a:spAutoFit/>
          </a:bodyPr>
          <a:lstStyle/>
          <a:p>
            <a:pPr indent="533400" algn="just"/>
            <a:r>
              <a:rPr lang="ru-RU" sz="1700" b="1" i="1" dirty="0" smtClean="0">
                <a:latin typeface="Times New Roman" pitchFamily="18" charset="0"/>
                <a:cs typeface="Times New Roman" pitchFamily="18" charset="0"/>
              </a:rPr>
              <a:t>Необходимость обеспечения </a:t>
            </a:r>
            <a:r>
              <a:rPr lang="ru-RU" sz="1700" b="1" i="1" u="sng" dirty="0" smtClean="0">
                <a:latin typeface="Times New Roman" pitchFamily="18" charset="0"/>
                <a:cs typeface="Times New Roman" pitchFamily="18" charset="0"/>
              </a:rPr>
              <a:t>4-го уровня защищенности персональных данных</a:t>
            </a:r>
            <a:r>
              <a:rPr lang="ru-RU" sz="1700" b="1" i="1" dirty="0" smtClean="0">
                <a:latin typeface="Times New Roman" pitchFamily="18" charset="0"/>
                <a:cs typeface="Times New Roman" pitchFamily="18" charset="0"/>
              </a:rPr>
              <a:t> при их обработке в информационной системе устанавливается при наличии хотя бы одного из следующих условий: </a:t>
            </a:r>
          </a:p>
          <a:p>
            <a:pPr indent="533400" algn="just"/>
            <a:r>
              <a:rPr lang="ru-RU" sz="1700" b="1" i="1" dirty="0" smtClean="0">
                <a:latin typeface="Times New Roman" pitchFamily="18" charset="0"/>
                <a:cs typeface="Times New Roman" pitchFamily="18" charset="0"/>
              </a:rPr>
              <a:t>а) для информационной системы актуальны угрозы 3-го типа и информационная система обрабатывает общедоступные персональные данные; </a:t>
            </a:r>
          </a:p>
          <a:p>
            <a:pPr indent="533400" algn="just"/>
            <a:r>
              <a:rPr lang="ru-RU" sz="1700" b="1" i="1" dirty="0" smtClean="0">
                <a:latin typeface="Times New Roman" pitchFamily="18" charset="0"/>
                <a:cs typeface="Times New Roman" pitchFamily="18" charset="0"/>
              </a:rPr>
              <a:t>б) для информационной системы актуальны угрозы 3-го типа и информационная система обрабатывает иные категории персональных данных сотрудников оператора или иные категории персональных данных менее чем 100000 субъектов персональных данных, не являющихся сотрудниками оператора. </a:t>
            </a:r>
            <a:endParaRPr lang="ru-RU" sz="1700" b="1" i="1" dirty="0" smtClean="0">
              <a:latin typeface="Times New Roman" pitchFamily="18" charset="0"/>
              <a:cs typeface="Times New Roman" pitchFamily="18" charset="0"/>
            </a:endParaRPr>
          </a:p>
          <a:p>
            <a:pPr indent="533400" algn="just"/>
            <a:r>
              <a:rPr lang="ru-RU" sz="1700" b="1" i="1" dirty="0" smtClean="0">
                <a:latin typeface="Times New Roman" pitchFamily="18" charset="0"/>
                <a:cs typeface="Times New Roman" pitchFamily="18" charset="0"/>
              </a:rPr>
              <a:t>Для </a:t>
            </a:r>
            <a:r>
              <a:rPr lang="ru-RU" sz="1700" b="1" i="1" dirty="0" smtClean="0">
                <a:latin typeface="Times New Roman" pitchFamily="18" charset="0"/>
                <a:cs typeface="Times New Roman" pitchFamily="18" charset="0"/>
              </a:rPr>
              <a:t>обеспечения </a:t>
            </a:r>
            <a:r>
              <a:rPr lang="ru-RU" sz="1700" b="1" i="1" u="sng" dirty="0" smtClean="0">
                <a:latin typeface="Times New Roman" pitchFamily="18" charset="0"/>
                <a:cs typeface="Times New Roman" pitchFamily="18" charset="0"/>
              </a:rPr>
              <a:t>4-го уровня защищенности персональных данных</a:t>
            </a:r>
            <a:r>
              <a:rPr lang="ru-RU" sz="1700" b="1" i="1" dirty="0" smtClean="0">
                <a:latin typeface="Times New Roman" pitchFamily="18" charset="0"/>
                <a:cs typeface="Times New Roman" pitchFamily="18" charset="0"/>
              </a:rPr>
              <a:t> при их обработке в информационных системах необходимо выполнение следующих требований: </a:t>
            </a:r>
          </a:p>
          <a:p>
            <a:pPr indent="533400" algn="just"/>
            <a:r>
              <a:rPr lang="ru-RU" sz="1700" b="1" i="1" dirty="0" smtClean="0">
                <a:latin typeface="Times New Roman" pitchFamily="18" charset="0"/>
                <a:cs typeface="Times New Roman" pitchFamily="18" charset="0"/>
              </a:rPr>
              <a:t>а) организация режима обеспечения безопасности помещений, в которых размещена информационная система, препятствующего возможности неконтролируемого проникновения или пребывания в этих помещениях лиц, не имеющих права доступа в эти помещения; </a:t>
            </a:r>
          </a:p>
          <a:p>
            <a:pPr indent="533400" algn="just"/>
            <a:r>
              <a:rPr lang="ru-RU" sz="1700" b="1" i="1" dirty="0" smtClean="0">
                <a:latin typeface="Times New Roman" pitchFamily="18" charset="0"/>
                <a:cs typeface="Times New Roman" pitchFamily="18" charset="0"/>
              </a:rPr>
              <a:t>б) обеспечение сохранности носителей персональных данных; </a:t>
            </a:r>
          </a:p>
          <a:p>
            <a:pPr indent="533400" algn="just"/>
            <a:r>
              <a:rPr lang="ru-RU" sz="1700" b="1" i="1" dirty="0" smtClean="0">
                <a:latin typeface="Times New Roman" pitchFamily="18" charset="0"/>
                <a:cs typeface="Times New Roman" pitchFamily="18" charset="0"/>
              </a:rPr>
              <a:t>в) утверждение руководителем оператора документа, определяющего перечень лиц, доступ которых к персональным данным, обрабатываемым в информационной системе, необходим для выполнения ими служебных (трудовых) обязанностей; </a:t>
            </a:r>
            <a:endParaRPr lang="ru-RU" sz="1700" b="1" i="1" dirty="0" smtClean="0">
              <a:latin typeface="Times New Roman" pitchFamily="18" charset="0"/>
              <a:cs typeface="Times New Roman" pitchFamily="18" charset="0"/>
            </a:endParaRPr>
          </a:p>
          <a:p>
            <a:pPr indent="533400" algn="just"/>
            <a:r>
              <a:rPr lang="ru-RU" sz="1700" b="1" i="1" dirty="0" smtClean="0">
                <a:latin typeface="Times New Roman" pitchFamily="18" charset="0"/>
                <a:cs typeface="Times New Roman" pitchFamily="18" charset="0"/>
              </a:rPr>
              <a:t>г</a:t>
            </a:r>
            <a:r>
              <a:rPr lang="ru-RU" sz="1700" b="1" i="1" dirty="0" smtClean="0">
                <a:latin typeface="Times New Roman" pitchFamily="18" charset="0"/>
                <a:cs typeface="Times New Roman" pitchFamily="18" charset="0"/>
              </a:rPr>
              <a:t>) использование средств защиты информации, прошедших процедуру оценки соответствия требованиям законодательства Российской Федерации в области обеспечения безопасности информации, в случае, когда применение таких средств необходимо для нейтрализации актуальных угроз.</a:t>
            </a:r>
            <a:r>
              <a:rPr lang="ru-RU" sz="1700" dirty="0" smtClean="0"/>
              <a:t> </a:t>
            </a:r>
            <a:endParaRPr lang="ru-RU" sz="1700" dirty="0" smtClean="0"/>
          </a:p>
          <a:p>
            <a:pPr algn="ctr"/>
            <a:r>
              <a:rPr lang="ru-RU" sz="1700" b="1" i="1" dirty="0" smtClean="0">
                <a:solidFill>
                  <a:srgbClr val="002060"/>
                </a:solidFill>
                <a:latin typeface="Times New Roman" pitchFamily="18" charset="0"/>
                <a:cs typeface="Times New Roman" pitchFamily="18" charset="0"/>
              </a:rPr>
              <a:t>Постановление </a:t>
            </a:r>
            <a:r>
              <a:rPr lang="ru-RU" sz="1700" b="1" i="1" dirty="0" smtClean="0">
                <a:solidFill>
                  <a:srgbClr val="002060"/>
                </a:solidFill>
                <a:latin typeface="Times New Roman" pitchFamily="18" charset="0"/>
                <a:cs typeface="Times New Roman" pitchFamily="18" charset="0"/>
              </a:rPr>
              <a:t>Правительства Российской Федерации от 1 ноября 2012 г. № 1119  </a:t>
            </a:r>
          </a:p>
          <a:p>
            <a:pPr algn="ctr"/>
            <a:r>
              <a:rPr lang="ru-RU" sz="1700" b="1" i="1" dirty="0" smtClean="0">
                <a:solidFill>
                  <a:srgbClr val="002060"/>
                </a:solidFill>
                <a:latin typeface="Times New Roman" pitchFamily="18" charset="0"/>
                <a:cs typeface="Times New Roman" pitchFamily="18" charset="0"/>
              </a:rPr>
              <a:t>«Об утверждении требований к защите персональных данных при их обработке в информационных системах персональных данных»</a:t>
            </a:r>
            <a:endParaRPr lang="ru-RU" sz="1700" b="1" i="1" dirty="0" smtClean="0">
              <a:latin typeface="Times New Roman" pitchFamily="18" charset="0"/>
              <a:cs typeface="Times New Roman" pitchFamily="18" charset="0"/>
            </a:endParaRPr>
          </a:p>
          <a:p>
            <a:pPr indent="533400" algn="just"/>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643050"/>
            <a:ext cx="9144000" cy="2571768"/>
          </a:xfrm>
        </p:spPr>
        <p:txBody>
          <a:bodyPr>
            <a:noAutofit/>
          </a:bodyPr>
          <a:lstStyle/>
          <a:p>
            <a:pPr algn="ctr"/>
            <a:r>
              <a:rPr lang="ru-RU" sz="8000" b="1"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спасибо  </a:t>
            </a:r>
            <a:br>
              <a:rPr lang="ru-RU" sz="8000" b="1"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sz="8000" b="1"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за внимание!</a:t>
            </a:r>
            <a:endParaRPr lang="ru-RU" sz="8000" b="1" dirty="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555915"/>
          </a:xfrm>
          <a:prstGeom prst="rect">
            <a:avLst/>
          </a:prstGeom>
        </p:spPr>
        <p:txBody>
          <a:bodyPr wrap="square">
            <a:spAutoFit/>
          </a:bodyPr>
          <a:lstStyle/>
          <a:p>
            <a:pPr indent="533400" algn="just"/>
            <a:r>
              <a:rPr lang="ru-RU" sz="1600" dirty="0" smtClean="0">
                <a:latin typeface="Times New Roman" pitchFamily="18" charset="0"/>
                <a:cs typeface="Times New Roman" pitchFamily="18" charset="0"/>
              </a:rPr>
              <a:t>Трансграничный характер киберпространства, его зависимость от сложных информационных технологий, активное использование площадок и сервисов киберпространства всеми группами граждан России определяют новые возможности, но при этом и развивают новые угрозы личности, обществу и государству. </a:t>
            </a:r>
          </a:p>
          <a:p>
            <a:pPr indent="533400"/>
            <a:r>
              <a:rPr lang="ru-RU" sz="1600" b="1" i="1" dirty="0" smtClean="0">
                <a:latin typeface="Times New Roman" pitchFamily="18" charset="0"/>
                <a:cs typeface="Times New Roman" pitchFamily="18" charset="0"/>
              </a:rPr>
              <a:t>Угроза информационной безопасности Российской Федерации - совокупность действий и факторов, создающих опасность нанесения ущерба национальным интересам в информационной сфере. </a:t>
            </a:r>
            <a:r>
              <a:rPr lang="ru-RU" sz="1600" b="1" i="1" dirty="0" smtClean="0">
                <a:solidFill>
                  <a:srgbClr val="002060"/>
                </a:solidFill>
                <a:latin typeface="Times New Roman" pitchFamily="18" charset="0"/>
                <a:cs typeface="Times New Roman" pitchFamily="18" charset="0"/>
              </a:rPr>
              <a:t>(«Доктрина информационной безопасности Российской Федерации» </a:t>
            </a:r>
            <a:r>
              <a:rPr lang="ru-RU" sz="1600" dirty="0" smtClean="0">
                <a:solidFill>
                  <a:srgbClr val="002060"/>
                </a:solidFill>
                <a:latin typeface="Times New Roman" pitchFamily="18" charset="0"/>
                <a:cs typeface="Times New Roman" pitchFamily="18" charset="0"/>
              </a:rPr>
              <a:t>утверждена Указом Президента Российской </a:t>
            </a:r>
            <a:r>
              <a:rPr lang="ru-RU" sz="1600" dirty="0" err="1" smtClean="0">
                <a:solidFill>
                  <a:srgbClr val="002060"/>
                </a:solidFill>
                <a:latin typeface="Times New Roman" pitchFamily="18" charset="0"/>
                <a:cs typeface="Times New Roman" pitchFamily="18" charset="0"/>
              </a:rPr>
              <a:t>Федерацииот</a:t>
            </a:r>
            <a:r>
              <a:rPr lang="ru-RU" sz="1600" dirty="0" smtClean="0">
                <a:solidFill>
                  <a:srgbClr val="002060"/>
                </a:solidFill>
                <a:latin typeface="Times New Roman" pitchFamily="18" charset="0"/>
                <a:cs typeface="Times New Roman" pitchFamily="18" charset="0"/>
              </a:rPr>
              <a:t> 05.12.2016 г. № 646</a:t>
            </a:r>
            <a:r>
              <a:rPr lang="ru-RU" sz="1600" dirty="0" smtClean="0">
                <a:latin typeface="Times New Roman" pitchFamily="18" charset="0"/>
                <a:cs typeface="Times New Roman" pitchFamily="18" charset="0"/>
              </a:rPr>
              <a:t>) </a:t>
            </a:r>
          </a:p>
          <a:p>
            <a:pPr indent="533400" algn="just"/>
            <a:r>
              <a:rPr lang="ru-RU" sz="1600" b="1" i="1" dirty="0" smtClean="0">
                <a:latin typeface="Times New Roman" pitchFamily="18" charset="0"/>
                <a:cs typeface="Times New Roman" pitchFamily="18" charset="0"/>
              </a:rPr>
              <a:t>Основной угрозой в области международной информационной безопасности является </a:t>
            </a:r>
            <a:r>
              <a:rPr lang="ru-RU" sz="1600" dirty="0" smtClean="0">
                <a:latin typeface="Times New Roman" pitchFamily="18" charset="0"/>
                <a:cs typeface="Times New Roman" pitchFamily="18" charset="0"/>
              </a:rPr>
              <a:t>использование информационных и коммуникационных технологий:</a:t>
            </a:r>
          </a:p>
          <a:p>
            <a:pPr indent="533400" algn="just"/>
            <a:r>
              <a:rPr lang="ru-RU" sz="1600" dirty="0" smtClean="0">
                <a:latin typeface="Times New Roman" pitchFamily="18" charset="0"/>
                <a:cs typeface="Times New Roman" pitchFamily="18" charset="0"/>
              </a:rPr>
              <a:t>а) в качестве информационного оружия в военно-политических целях, противоречащих международному праву, для осуществления враждебных действий и актов агрессии, направленных на дискредитацию суверенитета, нарушение территориальной целостности государств и представляющих угрозу международному миру, безопасности и стратегической стабильности;</a:t>
            </a:r>
          </a:p>
          <a:p>
            <a:pPr indent="533400" algn="just"/>
            <a:r>
              <a:rPr lang="ru-RU" sz="1600" b="1" i="1" dirty="0" smtClean="0">
                <a:latin typeface="Times New Roman" pitchFamily="18" charset="0"/>
                <a:cs typeface="Times New Roman" pitchFamily="18" charset="0"/>
              </a:rPr>
              <a:t>б) в террористических целях, в том числе для оказания деструктивного воздействия на элементы критической информационной инфраструктуры, а также для пропаганды терроризма и привлечения к террористической деятельности новых сторонников</a:t>
            </a:r>
            <a:r>
              <a:rPr lang="ru-RU" sz="1600" dirty="0" smtClean="0">
                <a:latin typeface="Times New Roman" pitchFamily="18" charset="0"/>
                <a:cs typeface="Times New Roman" pitchFamily="18" charset="0"/>
              </a:rPr>
              <a:t>;</a:t>
            </a:r>
          </a:p>
          <a:p>
            <a:pPr indent="533400" algn="just"/>
            <a:r>
              <a:rPr lang="ru-RU" sz="1600" dirty="0" smtClean="0">
                <a:latin typeface="Times New Roman" pitchFamily="18" charset="0"/>
                <a:cs typeface="Times New Roman" pitchFamily="18" charset="0"/>
              </a:rPr>
              <a:t>в) для вмешательства во внутренние дела суверенных государств, нарушения общественного порядка, разжигания межнациональной, межрасовой и межконфессиональной вражды, пропаганды расистских и ксенофобских идей или теорий, порождающих ненависть и дискриминацию, подстрекающих к насилию;</a:t>
            </a:r>
          </a:p>
          <a:p>
            <a:pPr indent="533400" algn="just"/>
            <a:r>
              <a:rPr lang="ru-RU" sz="1600" dirty="0" smtClean="0">
                <a:latin typeface="Times New Roman" pitchFamily="18" charset="0"/>
                <a:cs typeface="Times New Roman" pitchFamily="18" charset="0"/>
              </a:rPr>
              <a:t>г) для совершения преступлений, в том числе связанных с неправомерным доступом к компьютерной информации, с созданием, использованием и распространением вредоносных компьютерных программ.</a:t>
            </a:r>
            <a:r>
              <a:rPr lang="ru-RU" sz="1600" b="1" dirty="0" smtClean="0">
                <a:latin typeface="Times New Roman" pitchFamily="18" charset="0"/>
                <a:cs typeface="Times New Roman" pitchFamily="18" charset="0"/>
              </a:rPr>
              <a:t> </a:t>
            </a:r>
          </a:p>
          <a:p>
            <a:pPr algn="ctr"/>
            <a:endParaRPr lang="ru-RU" sz="1600" dirty="0" smtClean="0">
              <a:latin typeface="Times New Roman" pitchFamily="18" charset="0"/>
              <a:cs typeface="Times New Roman" pitchFamily="18" charset="0"/>
            </a:endParaRPr>
          </a:p>
          <a:p>
            <a:pPr algn="ctr"/>
            <a:r>
              <a:rPr lang="ru-RU" sz="1600" dirty="0" smtClean="0">
                <a:solidFill>
                  <a:srgbClr val="002060"/>
                </a:solidFill>
                <a:latin typeface="Times New Roman" pitchFamily="18" charset="0"/>
                <a:cs typeface="Times New Roman" pitchFamily="18" charset="0"/>
              </a:rPr>
              <a:t>(</a:t>
            </a:r>
            <a:r>
              <a:rPr lang="ru-RU" sz="1600" b="1" i="1" dirty="0" smtClean="0">
                <a:solidFill>
                  <a:srgbClr val="002060"/>
                </a:solidFill>
                <a:latin typeface="Times New Roman" pitchFamily="18" charset="0"/>
                <a:cs typeface="Times New Roman" pitchFamily="18" charset="0"/>
              </a:rPr>
              <a:t>Основы государственной политики российской федерации </a:t>
            </a:r>
          </a:p>
          <a:p>
            <a:pPr algn="ctr"/>
            <a:r>
              <a:rPr lang="ru-RU" sz="1600" b="1" i="1" dirty="0" smtClean="0">
                <a:solidFill>
                  <a:srgbClr val="002060"/>
                </a:solidFill>
                <a:latin typeface="Times New Roman" pitchFamily="18" charset="0"/>
                <a:cs typeface="Times New Roman" pitchFamily="18" charset="0"/>
              </a:rPr>
              <a:t>в области международной информационной безопасности на период до 2020 года</a:t>
            </a:r>
            <a:r>
              <a:rPr lang="ru-RU" sz="1600" dirty="0" smtClean="0">
                <a:solidFill>
                  <a:srgbClr val="002060"/>
                </a:solidFill>
                <a:latin typeface="Times New Roman" pitchFamily="18" charset="0"/>
                <a:cs typeface="Times New Roman" pitchFamily="18" charset="0"/>
              </a:rPr>
              <a:t>)</a:t>
            </a:r>
          </a:p>
          <a:p>
            <a:pPr indent="533400" algn="just"/>
            <a:endParaRPr lang="ru-RU" sz="1700" dirty="0" smtClean="0">
              <a:latin typeface="Times New Roman" pitchFamily="18" charset="0"/>
              <a:cs typeface="Times New Roman" pitchFamily="18" charset="0"/>
            </a:endParaRPr>
          </a:p>
          <a:p>
            <a:pPr indent="533400" algn="just"/>
            <a:endParaRPr lang="ru-RU" dirty="0" smtClean="0">
              <a:latin typeface="Times New Roman" pitchFamily="18" charset="0"/>
              <a:cs typeface="Times New Roman" pitchFamily="18" charset="0"/>
            </a:endParaRPr>
          </a:p>
          <a:p>
            <a:pPr indent="533400" algn="just"/>
            <a:endParaRPr lang="ru-RU"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96752"/>
            <a:ext cx="9144000" cy="5293757"/>
          </a:xfrm>
          <a:prstGeom prst="rect">
            <a:avLst/>
          </a:prstGeom>
        </p:spPr>
        <p:txBody>
          <a:bodyPr wrap="square">
            <a:spAutoFit/>
          </a:bodyPr>
          <a:lstStyle/>
          <a:p>
            <a:pPr indent="533400" algn="just"/>
            <a:endParaRPr lang="ru-RU" b="1" i="1" u="sng" dirty="0" smtClean="0">
              <a:latin typeface="Times New Roman" pitchFamily="18" charset="0"/>
              <a:cs typeface="Times New Roman" pitchFamily="18" charset="0"/>
            </a:endParaRPr>
          </a:p>
          <a:p>
            <a:pPr indent="533400" algn="just"/>
            <a:r>
              <a:rPr lang="ru-RU" sz="2000" b="1" i="1" u="sng" dirty="0" smtClean="0">
                <a:latin typeface="Times New Roman" pitchFamily="18" charset="0"/>
                <a:cs typeface="Times New Roman" pitchFamily="18" charset="0"/>
              </a:rPr>
              <a:t>Информационная безопасность Российской Федерации</a:t>
            </a:r>
            <a:r>
              <a:rPr lang="ru-RU" sz="2000" b="1" i="1" dirty="0" smtClean="0">
                <a:latin typeface="Times New Roman" pitchFamily="18" charset="0"/>
                <a:cs typeface="Times New Roman" pitchFamily="18" charset="0"/>
              </a:rPr>
              <a:t> - состояние защищенности личности, общества и государства от внутренних и внешних информационных угроз, при котором обеспечиваются реализация конституционных прав и свобод человека и гражданина, достойные качество и уровень жизни граждан, суверенитет, территориальная целостность и устойчивое социально-экономическое развитие Российской Федерации, оборона и безопасность государства.</a:t>
            </a:r>
            <a:r>
              <a:rPr lang="ru-RU" sz="2000" dirty="0" smtClean="0">
                <a:latin typeface="Times New Roman" pitchFamily="18" charset="0"/>
                <a:cs typeface="Times New Roman" pitchFamily="18" charset="0"/>
              </a:rPr>
              <a:t> </a:t>
            </a:r>
            <a:r>
              <a:rPr lang="ru-RU" sz="2000" b="1" i="1" dirty="0" smtClean="0">
                <a:solidFill>
                  <a:srgbClr val="002060"/>
                </a:solidFill>
                <a:latin typeface="Times New Roman" pitchFamily="18" charset="0"/>
                <a:cs typeface="Times New Roman" pitchFamily="18" charset="0"/>
              </a:rPr>
              <a:t>(«Доктрина информационной безопасности Российской Федерации» </a:t>
            </a:r>
            <a:r>
              <a:rPr lang="ru-RU" sz="2000" dirty="0" smtClean="0">
                <a:solidFill>
                  <a:srgbClr val="002060"/>
                </a:solidFill>
                <a:latin typeface="Times New Roman" pitchFamily="18" charset="0"/>
                <a:cs typeface="Times New Roman" pitchFamily="18" charset="0"/>
              </a:rPr>
              <a:t>утверждена Указом Президента Российской Федерации от 05.12.2016 г. № 646</a:t>
            </a:r>
            <a:r>
              <a:rPr lang="ru-RU" sz="2000" dirty="0" smtClean="0">
                <a:latin typeface="Times New Roman" pitchFamily="18" charset="0"/>
                <a:cs typeface="Times New Roman" pitchFamily="18" charset="0"/>
              </a:rPr>
              <a:t>) </a:t>
            </a:r>
          </a:p>
          <a:p>
            <a:pPr indent="533400" algn="just"/>
            <a:r>
              <a:rPr lang="ru-RU" sz="2000" dirty="0" smtClean="0">
                <a:latin typeface="Times New Roman" pitchFamily="18" charset="0"/>
                <a:cs typeface="Times New Roman" pitchFamily="18" charset="0"/>
              </a:rPr>
              <a:t>В одном из неофициальных документов Совета Федерации Федерального Собрания Российской Федерации – </a:t>
            </a:r>
            <a:r>
              <a:rPr lang="ru-RU" sz="2000" b="1" i="1" dirty="0" smtClean="0">
                <a:solidFill>
                  <a:srgbClr val="002060"/>
                </a:solidFill>
                <a:latin typeface="Times New Roman" pitchFamily="18" charset="0"/>
                <a:cs typeface="Times New Roman" pitchFamily="18" charset="0"/>
              </a:rPr>
              <a:t>проекте «Концепции Стратегии </a:t>
            </a:r>
            <a:r>
              <a:rPr lang="ru-RU" sz="2000" b="1" i="1" dirty="0" err="1" smtClean="0">
                <a:solidFill>
                  <a:srgbClr val="002060"/>
                </a:solidFill>
                <a:latin typeface="Times New Roman" pitchFamily="18" charset="0"/>
                <a:cs typeface="Times New Roman" pitchFamily="18" charset="0"/>
              </a:rPr>
              <a:t>кибербезопасности</a:t>
            </a:r>
            <a:r>
              <a:rPr lang="ru-RU" sz="2000" b="1" i="1" dirty="0" smtClean="0">
                <a:solidFill>
                  <a:srgbClr val="002060"/>
                </a:solidFill>
                <a:latin typeface="Times New Roman" pitchFamily="18" charset="0"/>
                <a:cs typeface="Times New Roman" pitchFamily="18" charset="0"/>
              </a:rPr>
              <a:t> Российской Федерации»</a:t>
            </a:r>
            <a:r>
              <a:rPr lang="ru-RU" sz="2000" dirty="0" smtClean="0">
                <a:solidFill>
                  <a:srgbClr val="00206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кибербезопасность</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понимается, как более узкое по смыслу понятие, чем </a:t>
            </a:r>
            <a:r>
              <a:rPr lang="ru-RU" sz="2000" b="1" i="1" dirty="0" smtClean="0">
                <a:latin typeface="Times New Roman" pitchFamily="18" charset="0"/>
                <a:cs typeface="Times New Roman" pitchFamily="18" charset="0"/>
              </a:rPr>
              <a:t>информационная безопасность </a:t>
            </a:r>
            <a:r>
              <a:rPr lang="ru-RU" sz="2000" dirty="0" smtClean="0">
                <a:latin typeface="Times New Roman" pitchFamily="18" charset="0"/>
                <a:cs typeface="Times New Roman" pitchFamily="18" charset="0"/>
              </a:rPr>
              <a:t>и означает </a:t>
            </a:r>
            <a:r>
              <a:rPr lang="ru-RU" sz="2000" b="1" i="1" dirty="0" smtClean="0">
                <a:latin typeface="Times New Roman" pitchFamily="18" charset="0"/>
                <a:cs typeface="Times New Roman" pitchFamily="18" charset="0"/>
              </a:rPr>
              <a:t>совокупность условий, при которых все составляющие киберпространства защищены от максимально</a:t>
            </a:r>
            <a:r>
              <a:rPr lang="en-US" sz="2000" b="1"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возможного числа угроз и воздействий с нежелательными последствиями.</a:t>
            </a:r>
            <a:r>
              <a:rPr lang="ru-RU" sz="2000" dirty="0" smtClean="0">
                <a:latin typeface="Times New Roman" pitchFamily="18" charset="0"/>
                <a:cs typeface="Times New Roman" pitchFamily="18" charset="0"/>
              </a:rPr>
              <a:t> </a:t>
            </a:r>
          </a:p>
        </p:txBody>
      </p:sp>
      <p:sp>
        <p:nvSpPr>
          <p:cNvPr id="5" name="Прямоугольник 4"/>
          <p:cNvSpPr/>
          <p:nvPr/>
        </p:nvSpPr>
        <p:spPr>
          <a:xfrm>
            <a:off x="0" y="476672"/>
            <a:ext cx="9144000" cy="1015663"/>
          </a:xfrm>
          <a:prstGeom prst="rect">
            <a:avLst/>
          </a:prstGeom>
        </p:spPr>
        <p:txBody>
          <a:bodyPr wrap="square">
            <a:spAutoFit/>
          </a:bodyPr>
          <a:lstStyle/>
          <a:p>
            <a:pPr indent="533400" algn="just"/>
            <a:r>
              <a:rPr lang="ru-RU" sz="2000" dirty="0" smtClean="0">
                <a:latin typeface="Times New Roman" pitchFamily="18" charset="0"/>
                <a:cs typeface="Times New Roman" pitchFamily="18" charset="0"/>
              </a:rPr>
              <a:t>В официальных российских документах в области информационной безопасности термин</a:t>
            </a:r>
            <a:r>
              <a:rPr lang="en-US"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кибербезопасность</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не выделяется из объема понятия </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информационная безопасность</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и не используется отдельно.</a:t>
            </a:r>
            <a:endParaRPr lang="ru-RU"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indent="533400" algn="just"/>
            <a:r>
              <a:rPr lang="ru-RU" dirty="0" smtClean="0">
                <a:latin typeface="Times New Roman" pitchFamily="18" charset="0"/>
                <a:cs typeface="Times New Roman" pitchFamily="18" charset="0"/>
              </a:rPr>
              <a:t>Интернет как технология обязан своим рождением американским военным. В начале 70-х годов прошлого столетия специалисты Пентагона работали над тем, как сделать военные коммуникации неуязвимыми для ядерной атаки (со стороны Советского Союза). Выход был найден в создании децентрализованной сети подключенных друг к другу компьютеров, где вывод из строя достаточно большого количества узлов, составляющих сеть, не влияет на доставку данных.</a:t>
            </a:r>
            <a:r>
              <a:rPr lang="ru-RU" dirty="0" smtClean="0"/>
              <a:t> </a:t>
            </a:r>
            <a:r>
              <a:rPr lang="ru-RU" dirty="0" smtClean="0">
                <a:latin typeface="Times New Roman" pitchFamily="18" charset="0"/>
                <a:cs typeface="Times New Roman" pitchFamily="18" charset="0"/>
              </a:rPr>
              <a:t>Уже в конце 80-х Интернет был открыт для коммерческого использования.</a:t>
            </a:r>
            <a:r>
              <a:rPr lang="ru-RU" dirty="0" smtClean="0"/>
              <a:t> </a:t>
            </a:r>
          </a:p>
          <a:p>
            <a:pPr indent="533400" algn="just"/>
            <a:r>
              <a:rPr lang="ru-RU" dirty="0" smtClean="0">
                <a:latin typeface="Times New Roman" pitchFamily="18" charset="0"/>
                <a:cs typeface="Times New Roman" pitchFamily="18" charset="0"/>
              </a:rPr>
              <a:t>Сегодня можно говорить о том, что Интернет охватывает все страны мира, так как благодаря применению новых технологий (использование мобильных спутниковых устройств связи) к сети Интернет можно подключиться из любой точки земного шара. Если же говорить о развернутой инфраструктуре, то в таком контексте Интернет охватывает сегодня более 150 стран мира.</a:t>
            </a:r>
            <a:r>
              <a:rPr lang="ru-RU" dirty="0" smtClean="0"/>
              <a:t> </a:t>
            </a:r>
            <a:r>
              <a:rPr lang="ru-RU" dirty="0" smtClean="0">
                <a:latin typeface="Times New Roman" pitchFamily="18" charset="0"/>
                <a:cs typeface="Times New Roman" pitchFamily="18" charset="0"/>
              </a:rPr>
              <a:t>В России, по разным оценкам, число пользователей Интернета составляет от 3,5 до 8 миллионов человек.</a:t>
            </a:r>
            <a:r>
              <a:rPr lang="ru-RU" dirty="0" smtClean="0"/>
              <a:t> </a:t>
            </a:r>
          </a:p>
          <a:p>
            <a:pPr indent="533400" algn="just"/>
            <a:r>
              <a:rPr lang="ru-RU" dirty="0" smtClean="0">
                <a:latin typeface="Times New Roman" pitchFamily="18" charset="0"/>
                <a:cs typeface="Times New Roman" pitchFamily="18" charset="0"/>
              </a:rPr>
              <a:t>При этом Интернет по-прежнему остается неким виртуальным «свободным пространством», демократией в высшем своем проявлении, где каждый волен свободно излагать свои взгляды. Транснациональные террористические организации, в том числе и «Аль-Каида», по достоинству оценили демократизм практически никем не контролируемой Сети и активно используют ее как для пропаганды своих взглядов, так и для непосредственной подготовки террористических актов.</a:t>
            </a:r>
            <a:r>
              <a:rPr lang="ru-RU" dirty="0" smtClean="0"/>
              <a:t> </a:t>
            </a:r>
          </a:p>
          <a:p>
            <a:pPr indent="533400" algn="just"/>
            <a:r>
              <a:rPr lang="ru-RU" dirty="0" smtClean="0">
                <a:latin typeface="Times New Roman" pitchFamily="18" charset="0"/>
                <a:cs typeface="Times New Roman" pitchFamily="18" charset="0"/>
              </a:rPr>
              <a:t>Возможности Интернета по распространению информации и его информационному воздействию не меньше, чем у традиционных средств массовой информации, таких как газеты, радио и телевидение. Обширные возможности Интернета активно используются различными экстремистскими и террористическими организациями для пропаганды расовой, религиозной и других форм нетерпимости.</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9144000" cy="5324535"/>
          </a:xfrm>
          <a:prstGeom prst="rect">
            <a:avLst/>
          </a:prstGeom>
        </p:spPr>
        <p:txBody>
          <a:bodyPr wrap="square">
            <a:spAutoFit/>
          </a:bodyPr>
          <a:lstStyle/>
          <a:p>
            <a:pPr indent="533400" algn="just" fontAlgn="base"/>
            <a:r>
              <a:rPr lang="ru-RU" sz="2000" b="1" u="sng" dirty="0" smtClean="0">
                <a:latin typeface="Times New Roman" pitchFamily="18" charset="0"/>
                <a:cs typeface="Times New Roman" pitchFamily="18" charset="0"/>
              </a:rPr>
              <a:t>Цели использования террористами сети Интернет</a:t>
            </a:r>
            <a:r>
              <a:rPr lang="ru-RU" sz="2000" dirty="0" smtClean="0">
                <a:latin typeface="Times New Roman" pitchFamily="18" charset="0"/>
                <a:cs typeface="Times New Roman" pitchFamily="18" charset="0"/>
              </a:rPr>
              <a:t> весьма разнообразны:</a:t>
            </a:r>
          </a:p>
          <a:p>
            <a:pPr indent="533400" algn="just" fontAlgn="base"/>
            <a:r>
              <a:rPr lang="ru-RU" sz="2000" dirty="0" smtClean="0">
                <a:latin typeface="Times New Roman" pitchFamily="18" charset="0"/>
                <a:cs typeface="Times New Roman" pitchFamily="18" charset="0"/>
              </a:rPr>
              <a:t>- обеспечение доступа к средствам массовой информации и пропаганда террористической деятельности;</a:t>
            </a:r>
          </a:p>
          <a:p>
            <a:pPr indent="533400" algn="just" fontAlgn="base"/>
            <a:r>
              <a:rPr lang="ru-RU" sz="2000" dirty="0" smtClean="0">
                <a:latin typeface="Times New Roman" pitchFamily="18" charset="0"/>
                <a:cs typeface="Times New Roman" pitchFamily="18" charset="0"/>
              </a:rPr>
              <a:t>- создание сайтов с подробной информацией о террористических движениях, их целях и задачах, публикация данных о времени и встрече людей, заинтересованных в поддержке террористов, указаний о формах протеста и т.п., то есть оказание синергетического воздействия на деятельность групп, поддерживающих террористов;</a:t>
            </a:r>
          </a:p>
          <a:p>
            <a:pPr indent="533400" algn="just" fontAlgn="base"/>
            <a:r>
              <a:rPr lang="ru-RU" sz="2000" dirty="0" smtClean="0">
                <a:latin typeface="Times New Roman" pitchFamily="18" charset="0"/>
                <a:cs typeface="Times New Roman" pitchFamily="18" charset="0"/>
              </a:rPr>
              <a:t>- использование Интернета для обращения к массовой аудитории с целью сообщения о будущих и уже спланированных действиях на страницах сайтов или рассылка подобных сообщений по электронной почте, а также предание террористами с помощью Интернета широкой гласности своей ответственности за совершение террористических актов;</a:t>
            </a:r>
          </a:p>
          <a:p>
            <a:pPr indent="533400" algn="just" fontAlgn="base"/>
            <a:r>
              <a:rPr lang="ru-RU" sz="2000" dirty="0" smtClean="0">
                <a:latin typeface="Times New Roman" pitchFamily="18" charset="0"/>
                <a:cs typeface="Times New Roman" pitchFamily="18" charset="0"/>
              </a:rPr>
              <a:t>- Всемирная паутина способна инициировать психологический терроризм. С помощью Интернета террористические организации сеют панику, вводят в заблуждение, приводят к разрушению эмоциональных и поведенческих установок индивида. </a:t>
            </a:r>
            <a:endParaRPr lang="ru-RU"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1639</TotalTime>
  <Words>7929</Words>
  <Application>Microsoft Office PowerPoint</Application>
  <PresentationFormat>Экран (4:3)</PresentationFormat>
  <Paragraphs>341</Paragraphs>
  <Slides>52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Трек</vt:lpstr>
      <vt:lpstr>Слайд 1</vt:lpstr>
      <vt:lpstr> </vt:lpstr>
      <vt:lpstr> Угроза кибертерроризма.  Понятие кибербезопасности. Основные меры безопасности  в организации в целях предотвращения кибертерроризма.  Защита персональных данных работников.</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227</cp:revision>
  <dcterms:modified xsi:type="dcterms:W3CDTF">2019-04-01T22:01:02Z</dcterms:modified>
</cp:coreProperties>
</file>